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60" r:id="rId4"/>
    <p:sldId id="270" r:id="rId5"/>
    <p:sldId id="258" r:id="rId6"/>
    <p:sldId id="259" r:id="rId7"/>
    <p:sldId id="261" r:id="rId8"/>
    <p:sldId id="262" r:id="rId9"/>
    <p:sldId id="263" r:id="rId10"/>
    <p:sldId id="276" r:id="rId11"/>
    <p:sldId id="264" r:id="rId12"/>
    <p:sldId id="268" r:id="rId13"/>
    <p:sldId id="269" r:id="rId14"/>
    <p:sldId id="271" r:id="rId15"/>
    <p:sldId id="272" r:id="rId16"/>
    <p:sldId id="265" r:id="rId17"/>
    <p:sldId id="266" r:id="rId18"/>
    <p:sldId id="267" r:id="rId19"/>
    <p:sldId id="273" r:id="rId20"/>
    <p:sldId id="274" r:id="rId21"/>
    <p:sldId id="282" r:id="rId22"/>
    <p:sldId id="283" r:id="rId23"/>
    <p:sldId id="284" r:id="rId24"/>
    <p:sldId id="285" r:id="rId25"/>
    <p:sldId id="275" r:id="rId26"/>
    <p:sldId id="277" r:id="rId27"/>
    <p:sldId id="278" r:id="rId28"/>
    <p:sldId id="279" r:id="rId29"/>
    <p:sldId id="280" r:id="rId30"/>
    <p:sldId id="290" r:id="rId31"/>
    <p:sldId id="291" r:id="rId32"/>
    <p:sldId id="281" r:id="rId33"/>
    <p:sldId id="286" r:id="rId34"/>
    <p:sldId id="287" r:id="rId35"/>
    <p:sldId id="288" r:id="rId36"/>
    <p:sldId id="28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C35DAC-0759-4100-83B1-C0F4BABBF2BA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9D5D7C3-99C6-4534-9862-151D2777CBED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Reproduce</a:t>
          </a:r>
          <a:endParaRPr lang="en-US" dirty="0">
            <a:solidFill>
              <a:schemeClr val="tx1"/>
            </a:solidFill>
          </a:endParaRPr>
        </a:p>
      </dgm:t>
    </dgm:pt>
    <dgm:pt modelId="{C3DCA8BE-173C-45A4-BEDA-783751D47A34}" type="parTrans" cxnId="{4F496707-BB7B-4AAC-BB82-2F456D5E4B12}">
      <dgm:prSet/>
      <dgm:spPr/>
      <dgm:t>
        <a:bodyPr/>
        <a:lstStyle/>
        <a:p>
          <a:endParaRPr lang="en-US"/>
        </a:p>
      </dgm:t>
    </dgm:pt>
    <dgm:pt modelId="{F8ED7276-BE8A-4323-831A-73FA104BCD49}" type="sibTrans" cxnId="{4F496707-BB7B-4AAC-BB82-2F456D5E4B12}">
      <dgm:prSet/>
      <dgm:spPr/>
      <dgm:t>
        <a:bodyPr/>
        <a:lstStyle/>
        <a:p>
          <a:endParaRPr lang="en-US"/>
        </a:p>
      </dgm:t>
    </dgm:pt>
    <dgm:pt modelId="{4B34E532-C94B-440C-A6EF-0A7AD7C6A3C6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Observe</a:t>
          </a:r>
          <a:endParaRPr lang="en-US" dirty="0">
            <a:solidFill>
              <a:schemeClr val="bg1"/>
            </a:solidFill>
          </a:endParaRPr>
        </a:p>
      </dgm:t>
    </dgm:pt>
    <dgm:pt modelId="{31ACAAAA-96C3-4099-831F-A92FFAFA763E}" type="parTrans" cxnId="{858718ED-C0C6-4812-8BCE-1F75A8CC0955}">
      <dgm:prSet/>
      <dgm:spPr/>
      <dgm:t>
        <a:bodyPr/>
        <a:lstStyle/>
        <a:p>
          <a:endParaRPr lang="en-US"/>
        </a:p>
      </dgm:t>
    </dgm:pt>
    <dgm:pt modelId="{F1A89C11-C8CB-4FE3-B46A-027914EB8771}" type="sibTrans" cxnId="{858718ED-C0C6-4812-8BCE-1F75A8CC0955}">
      <dgm:prSet/>
      <dgm:spPr/>
      <dgm:t>
        <a:bodyPr/>
        <a:lstStyle/>
        <a:p>
          <a:endParaRPr lang="en-US"/>
        </a:p>
      </dgm:t>
    </dgm:pt>
    <dgm:pt modelId="{80A7E64A-DC1C-4A8C-80BF-77987462FB28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Bisect</a:t>
          </a:r>
          <a:endParaRPr lang="en-US" dirty="0">
            <a:solidFill>
              <a:schemeClr val="bg1"/>
            </a:solidFill>
          </a:endParaRPr>
        </a:p>
      </dgm:t>
    </dgm:pt>
    <dgm:pt modelId="{BAFBAE05-F719-48FE-99F0-F7CCC2935093}" type="parTrans" cxnId="{836F4FC5-2F65-468B-9449-E9B165C6BEBB}">
      <dgm:prSet/>
      <dgm:spPr/>
      <dgm:t>
        <a:bodyPr/>
        <a:lstStyle/>
        <a:p>
          <a:endParaRPr lang="en-US"/>
        </a:p>
      </dgm:t>
    </dgm:pt>
    <dgm:pt modelId="{7E08D93A-A887-4B55-8A5E-4ED85925AAB2}" type="sibTrans" cxnId="{836F4FC5-2F65-468B-9449-E9B165C6BEBB}">
      <dgm:prSet/>
      <dgm:spPr/>
      <dgm:t>
        <a:bodyPr/>
        <a:lstStyle/>
        <a:p>
          <a:endParaRPr lang="en-US"/>
        </a:p>
      </dgm:t>
    </dgm:pt>
    <dgm:pt modelId="{FAE74A76-D889-4718-A3E6-3D2C333F8FDB}" type="pres">
      <dgm:prSet presAssocID="{17C35DAC-0759-4100-83B1-C0F4BABBF2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76027B-D4BA-4ACF-AE89-D668614CFBFF}" type="pres">
      <dgm:prSet presAssocID="{D9D5D7C3-99C6-4534-9862-151D2777CBE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575ED3-F882-42DF-BAC8-25697A6428C2}" type="pres">
      <dgm:prSet presAssocID="{F8ED7276-BE8A-4323-831A-73FA104BCD4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ED878B81-74E9-4693-B84D-C411B6D6E481}" type="pres">
      <dgm:prSet presAssocID="{F8ED7276-BE8A-4323-831A-73FA104BCD4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3290FD2-049D-4AA9-B758-15DA27857867}" type="pres">
      <dgm:prSet presAssocID="{4B34E532-C94B-440C-A6EF-0A7AD7C6A3C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E8E25-08D5-4C84-BF9F-8199EF92AF93}" type="pres">
      <dgm:prSet presAssocID="{F1A89C11-C8CB-4FE3-B46A-027914EB877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7D1B6C46-858E-4483-80CE-82F1A9E0041F}" type="pres">
      <dgm:prSet presAssocID="{F1A89C11-C8CB-4FE3-B46A-027914EB877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17803F4-C6FD-4FCD-9BCC-66EBFA31881D}" type="pres">
      <dgm:prSet presAssocID="{80A7E64A-DC1C-4A8C-80BF-77987462FB2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DC0316-2A73-4672-8537-5888D15E5B82}" type="pres">
      <dgm:prSet presAssocID="{7E08D93A-A887-4B55-8A5E-4ED85925AAB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55A6AD00-3A8E-477F-B134-307409BFFE78}" type="pres">
      <dgm:prSet presAssocID="{7E08D93A-A887-4B55-8A5E-4ED85925AAB2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21A25F99-E9F4-427A-85E7-42BB9552EE51}" type="presOf" srcId="{7E08D93A-A887-4B55-8A5E-4ED85925AAB2}" destId="{1ADC0316-2A73-4672-8537-5888D15E5B82}" srcOrd="0" destOrd="0" presId="urn:microsoft.com/office/officeart/2005/8/layout/cycle2"/>
    <dgm:cxn modelId="{377BBB6F-773E-45F9-8271-03121CF79543}" type="presOf" srcId="{F8ED7276-BE8A-4323-831A-73FA104BCD49}" destId="{ED878B81-74E9-4693-B84D-C411B6D6E481}" srcOrd="1" destOrd="0" presId="urn:microsoft.com/office/officeart/2005/8/layout/cycle2"/>
    <dgm:cxn modelId="{0FA6B984-0A75-4E5D-870C-F9C55D8BBCF2}" type="presOf" srcId="{D9D5D7C3-99C6-4534-9862-151D2777CBED}" destId="{9876027B-D4BA-4ACF-AE89-D668614CFBFF}" srcOrd="0" destOrd="0" presId="urn:microsoft.com/office/officeart/2005/8/layout/cycle2"/>
    <dgm:cxn modelId="{858718ED-C0C6-4812-8BCE-1F75A8CC0955}" srcId="{17C35DAC-0759-4100-83B1-C0F4BABBF2BA}" destId="{4B34E532-C94B-440C-A6EF-0A7AD7C6A3C6}" srcOrd="1" destOrd="0" parTransId="{31ACAAAA-96C3-4099-831F-A92FFAFA763E}" sibTransId="{F1A89C11-C8CB-4FE3-B46A-027914EB8771}"/>
    <dgm:cxn modelId="{7271769C-A3C9-44E0-BCD9-94247959135E}" type="presOf" srcId="{F1A89C11-C8CB-4FE3-B46A-027914EB8771}" destId="{5B5E8E25-08D5-4C84-BF9F-8199EF92AF93}" srcOrd="0" destOrd="0" presId="urn:microsoft.com/office/officeart/2005/8/layout/cycle2"/>
    <dgm:cxn modelId="{4F496707-BB7B-4AAC-BB82-2F456D5E4B12}" srcId="{17C35DAC-0759-4100-83B1-C0F4BABBF2BA}" destId="{D9D5D7C3-99C6-4534-9862-151D2777CBED}" srcOrd="0" destOrd="0" parTransId="{C3DCA8BE-173C-45A4-BEDA-783751D47A34}" sibTransId="{F8ED7276-BE8A-4323-831A-73FA104BCD49}"/>
    <dgm:cxn modelId="{8383CA87-A22F-404B-9B2C-EB5FD4A8B357}" type="presOf" srcId="{4B34E532-C94B-440C-A6EF-0A7AD7C6A3C6}" destId="{F3290FD2-049D-4AA9-B758-15DA27857867}" srcOrd="0" destOrd="0" presId="urn:microsoft.com/office/officeart/2005/8/layout/cycle2"/>
    <dgm:cxn modelId="{0AFBCAED-E523-4E77-ACBC-FBFA69656E72}" type="presOf" srcId="{F1A89C11-C8CB-4FE3-B46A-027914EB8771}" destId="{7D1B6C46-858E-4483-80CE-82F1A9E0041F}" srcOrd="1" destOrd="0" presId="urn:microsoft.com/office/officeart/2005/8/layout/cycle2"/>
    <dgm:cxn modelId="{890CFC9F-3CBB-4820-BFF0-BBD5E3BBAB9C}" type="presOf" srcId="{7E08D93A-A887-4B55-8A5E-4ED85925AAB2}" destId="{55A6AD00-3A8E-477F-B134-307409BFFE78}" srcOrd="1" destOrd="0" presId="urn:microsoft.com/office/officeart/2005/8/layout/cycle2"/>
    <dgm:cxn modelId="{011C77FA-4889-4483-9C28-6B8AD176F7E3}" type="presOf" srcId="{F8ED7276-BE8A-4323-831A-73FA104BCD49}" destId="{0B575ED3-F882-42DF-BAC8-25697A6428C2}" srcOrd="0" destOrd="0" presId="urn:microsoft.com/office/officeart/2005/8/layout/cycle2"/>
    <dgm:cxn modelId="{836F4FC5-2F65-468B-9449-E9B165C6BEBB}" srcId="{17C35DAC-0759-4100-83B1-C0F4BABBF2BA}" destId="{80A7E64A-DC1C-4A8C-80BF-77987462FB28}" srcOrd="2" destOrd="0" parTransId="{BAFBAE05-F719-48FE-99F0-F7CCC2935093}" sibTransId="{7E08D93A-A887-4B55-8A5E-4ED85925AAB2}"/>
    <dgm:cxn modelId="{A6397454-515E-4702-9F45-BF5A37601DF7}" type="presOf" srcId="{80A7E64A-DC1C-4A8C-80BF-77987462FB28}" destId="{D17803F4-C6FD-4FCD-9BCC-66EBFA31881D}" srcOrd="0" destOrd="0" presId="urn:microsoft.com/office/officeart/2005/8/layout/cycle2"/>
    <dgm:cxn modelId="{DEA7B761-67B3-4905-B0E4-A394BA6856EE}" type="presOf" srcId="{17C35DAC-0759-4100-83B1-C0F4BABBF2BA}" destId="{FAE74A76-D889-4718-A3E6-3D2C333F8FDB}" srcOrd="0" destOrd="0" presId="urn:microsoft.com/office/officeart/2005/8/layout/cycle2"/>
    <dgm:cxn modelId="{4B901A95-BBE2-4B0C-9F61-E96CC68C3613}" type="presParOf" srcId="{FAE74A76-D889-4718-A3E6-3D2C333F8FDB}" destId="{9876027B-D4BA-4ACF-AE89-D668614CFBFF}" srcOrd="0" destOrd="0" presId="urn:microsoft.com/office/officeart/2005/8/layout/cycle2"/>
    <dgm:cxn modelId="{C7B70E99-8A37-4B6C-9BC1-DFB8A97E83AA}" type="presParOf" srcId="{FAE74A76-D889-4718-A3E6-3D2C333F8FDB}" destId="{0B575ED3-F882-42DF-BAC8-25697A6428C2}" srcOrd="1" destOrd="0" presId="urn:microsoft.com/office/officeart/2005/8/layout/cycle2"/>
    <dgm:cxn modelId="{55B4CFEE-BD7D-4DC8-8E07-8CEB8B88FEF8}" type="presParOf" srcId="{0B575ED3-F882-42DF-BAC8-25697A6428C2}" destId="{ED878B81-74E9-4693-B84D-C411B6D6E481}" srcOrd="0" destOrd="0" presId="urn:microsoft.com/office/officeart/2005/8/layout/cycle2"/>
    <dgm:cxn modelId="{D630977A-39F3-45AE-955C-9849C734ECFD}" type="presParOf" srcId="{FAE74A76-D889-4718-A3E6-3D2C333F8FDB}" destId="{F3290FD2-049D-4AA9-B758-15DA27857867}" srcOrd="2" destOrd="0" presId="urn:microsoft.com/office/officeart/2005/8/layout/cycle2"/>
    <dgm:cxn modelId="{10F4175C-9BBD-4827-921A-922FEC99AC68}" type="presParOf" srcId="{FAE74A76-D889-4718-A3E6-3D2C333F8FDB}" destId="{5B5E8E25-08D5-4C84-BF9F-8199EF92AF93}" srcOrd="3" destOrd="0" presId="urn:microsoft.com/office/officeart/2005/8/layout/cycle2"/>
    <dgm:cxn modelId="{B1386404-8244-410E-A7B6-E759B943853E}" type="presParOf" srcId="{5B5E8E25-08D5-4C84-BF9F-8199EF92AF93}" destId="{7D1B6C46-858E-4483-80CE-82F1A9E0041F}" srcOrd="0" destOrd="0" presId="urn:microsoft.com/office/officeart/2005/8/layout/cycle2"/>
    <dgm:cxn modelId="{CAC0C0CD-744A-4F7C-B330-67C23E7F17B7}" type="presParOf" srcId="{FAE74A76-D889-4718-A3E6-3D2C333F8FDB}" destId="{D17803F4-C6FD-4FCD-9BCC-66EBFA31881D}" srcOrd="4" destOrd="0" presId="urn:microsoft.com/office/officeart/2005/8/layout/cycle2"/>
    <dgm:cxn modelId="{81905BC3-5EFB-42D2-8D9D-1A61BCC79A59}" type="presParOf" srcId="{FAE74A76-D889-4718-A3E6-3D2C333F8FDB}" destId="{1ADC0316-2A73-4672-8537-5888D15E5B82}" srcOrd="5" destOrd="0" presId="urn:microsoft.com/office/officeart/2005/8/layout/cycle2"/>
    <dgm:cxn modelId="{8889678C-3AF3-4DE8-A22F-D8EB7DA0C674}" type="presParOf" srcId="{1ADC0316-2A73-4672-8537-5888D15E5B82}" destId="{55A6AD00-3A8E-477F-B134-307409BFFE7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6027B-D4BA-4ACF-AE89-D668614CFBFF}">
      <dsp:nvSpPr>
        <dsp:cNvPr id="0" name=""/>
        <dsp:cNvSpPr/>
      </dsp:nvSpPr>
      <dsp:spPr>
        <a:xfrm>
          <a:off x="4503241" y="456"/>
          <a:ext cx="1966317" cy="196631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Reproduce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4791201" y="288416"/>
        <a:ext cx="1390397" cy="1390397"/>
      </dsp:txXfrm>
    </dsp:sp>
    <dsp:sp modelId="{0B575ED3-F882-42DF-BAC8-25697A6428C2}">
      <dsp:nvSpPr>
        <dsp:cNvPr id="0" name=""/>
        <dsp:cNvSpPr/>
      </dsp:nvSpPr>
      <dsp:spPr>
        <a:xfrm rot="3600000">
          <a:off x="5955743" y="1918327"/>
          <a:ext cx="523773" cy="6636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995026" y="1983013"/>
        <a:ext cx="366641" cy="398180"/>
      </dsp:txXfrm>
    </dsp:sp>
    <dsp:sp modelId="{F3290FD2-049D-4AA9-B758-15DA27857867}">
      <dsp:nvSpPr>
        <dsp:cNvPr id="0" name=""/>
        <dsp:cNvSpPr/>
      </dsp:nvSpPr>
      <dsp:spPr>
        <a:xfrm>
          <a:off x="5980526" y="2559189"/>
          <a:ext cx="1966317" cy="1966317"/>
        </a:xfrm>
        <a:prstGeom prst="ellipse">
          <a:avLst/>
        </a:prstGeom>
        <a:solidFill>
          <a:schemeClr val="accent5">
            <a:hueOff val="1628513"/>
            <a:satOff val="5598"/>
            <a:lumOff val="-2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bg1"/>
              </a:solidFill>
            </a:rPr>
            <a:t>Observe</a:t>
          </a:r>
          <a:endParaRPr lang="en-US" sz="2100" kern="1200" dirty="0">
            <a:solidFill>
              <a:schemeClr val="bg1"/>
            </a:solidFill>
          </a:endParaRPr>
        </a:p>
      </dsp:txBody>
      <dsp:txXfrm>
        <a:off x="6268486" y="2847149"/>
        <a:ext cx="1390397" cy="1390397"/>
      </dsp:txXfrm>
    </dsp:sp>
    <dsp:sp modelId="{5B5E8E25-08D5-4C84-BF9F-8199EF92AF93}">
      <dsp:nvSpPr>
        <dsp:cNvPr id="0" name=""/>
        <dsp:cNvSpPr/>
      </dsp:nvSpPr>
      <dsp:spPr>
        <a:xfrm rot="10800000">
          <a:off x="5239336" y="3210531"/>
          <a:ext cx="523773" cy="6636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628513"/>
            <a:satOff val="5598"/>
            <a:lumOff val="-2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5396468" y="3343257"/>
        <a:ext cx="366641" cy="398180"/>
      </dsp:txXfrm>
    </dsp:sp>
    <dsp:sp modelId="{D17803F4-C6FD-4FCD-9BCC-66EBFA31881D}">
      <dsp:nvSpPr>
        <dsp:cNvPr id="0" name=""/>
        <dsp:cNvSpPr/>
      </dsp:nvSpPr>
      <dsp:spPr>
        <a:xfrm>
          <a:off x="3025956" y="2559189"/>
          <a:ext cx="1966317" cy="1966317"/>
        </a:xfrm>
        <a:prstGeom prst="ellipse">
          <a:avLst/>
        </a:prstGeom>
        <a:solidFill>
          <a:schemeClr val="accent5">
            <a:hueOff val="3257026"/>
            <a:satOff val="11196"/>
            <a:lumOff val="-53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bg1"/>
              </a:solidFill>
            </a:rPr>
            <a:t>Bisect</a:t>
          </a:r>
          <a:endParaRPr lang="en-US" sz="2100" kern="1200" dirty="0">
            <a:solidFill>
              <a:schemeClr val="bg1"/>
            </a:solidFill>
          </a:endParaRPr>
        </a:p>
      </dsp:txBody>
      <dsp:txXfrm>
        <a:off x="3313916" y="2847149"/>
        <a:ext cx="1390397" cy="1390397"/>
      </dsp:txXfrm>
    </dsp:sp>
    <dsp:sp modelId="{1ADC0316-2A73-4672-8537-5888D15E5B82}">
      <dsp:nvSpPr>
        <dsp:cNvPr id="0" name=""/>
        <dsp:cNvSpPr/>
      </dsp:nvSpPr>
      <dsp:spPr>
        <a:xfrm rot="18000000">
          <a:off x="4478458" y="1944003"/>
          <a:ext cx="523773" cy="6636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257026"/>
            <a:satOff val="11196"/>
            <a:lumOff val="-53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517741" y="2144769"/>
        <a:ext cx="366641" cy="398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6285E-78AE-4974-B0E8-10B1C7EC8EC8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F1F49-869C-42E8-8E80-8170E8BD8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This is who we are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1A8E6E-5484-432B-A53D-D9127D468D0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9736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 rot="10800000">
            <a:off x="203200" y="0"/>
            <a:ext cx="349251" cy="6091238"/>
          </a:xfrm>
          <a:prstGeom prst="rect">
            <a:avLst/>
          </a:prstGeom>
          <a:solidFill>
            <a:srgbClr val="11457F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 userDrawn="1"/>
        </p:nvSpPr>
        <p:spPr bwMode="auto">
          <a:xfrm rot="10800000">
            <a:off x="11823701" y="762000"/>
            <a:ext cx="165100" cy="6096000"/>
          </a:xfrm>
          <a:prstGeom prst="rect">
            <a:avLst/>
          </a:prstGeom>
          <a:solidFill>
            <a:srgbClr val="11457F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6" name="Picture 15" descr="DESRES_Logo__10inches blu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391274"/>
            <a:ext cx="1828800" cy="46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auto">
          <a:xfrm rot="5400000">
            <a:off x="6179344" y="348457"/>
            <a:ext cx="36513" cy="11988800"/>
          </a:xfrm>
          <a:prstGeom prst="rect">
            <a:avLst/>
          </a:prstGeom>
          <a:solidFill>
            <a:srgbClr val="11457F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164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073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7381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3481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0588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084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791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1249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04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557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89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 rot="5400000">
            <a:off x="6068219" y="459582"/>
            <a:ext cx="55563" cy="11785600"/>
          </a:xfrm>
          <a:prstGeom prst="rect">
            <a:avLst/>
          </a:prstGeom>
          <a:solidFill>
            <a:srgbClr val="11457F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1027" name="Picture 9" descr="DESRES_Logo__10inches blu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408739"/>
            <a:ext cx="18288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4"/>
            <a:endParaRPr lang="en-US" altLang="en-US"/>
          </a:p>
        </p:txBody>
      </p:sp>
      <p:pic>
        <p:nvPicPr>
          <p:cNvPr id="7" name="Picture 15" descr="DESRES_Logo__10inches blu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379105"/>
            <a:ext cx="1828800" cy="46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473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brendangregg.com/linuxperf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boost.org/doc/libs/1_66_0/libs/filesystem/doc/reference.html#Error-reporti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GNU_Compiler_Collection" TargetMode="External"/><Relationship Id="rId3" Type="http://schemas.openxmlformats.org/officeDocument/2006/relationships/hyperlink" Target="https://en.wikipedia.org/wiki/X86_calling_conventions#cite_note-AMD-22" TargetMode="External"/><Relationship Id="rId7" Type="http://schemas.openxmlformats.org/officeDocument/2006/relationships/hyperlink" Target="https://en.wikipedia.org/wiki/OS_X" TargetMode="External"/><Relationship Id="rId2" Type="http://schemas.openxmlformats.org/officeDocument/2006/relationships/hyperlink" Target="https://en.wikipedia.org/wiki/X86_calling_convention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Berkeley_Software_Distribution" TargetMode="External"/><Relationship Id="rId5" Type="http://schemas.openxmlformats.org/officeDocument/2006/relationships/hyperlink" Target="https://en.wikipedia.org/wiki/Linux" TargetMode="External"/><Relationship Id="rId10" Type="http://schemas.openxmlformats.org/officeDocument/2006/relationships/hyperlink" Target="https://en.wikipedia.org/wiki/Red_zone_(computing)" TargetMode="External"/><Relationship Id="rId4" Type="http://schemas.openxmlformats.org/officeDocument/2006/relationships/hyperlink" Target="https://en.wikipedia.org/wiki/Solaris_(operating_system)" TargetMode="External"/><Relationship Id="rId9" Type="http://schemas.openxmlformats.org/officeDocument/2006/relationships/hyperlink" Target="https://en.wikipedia.org/wiki/Intel_C%2B%2B_Compiler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alphase.com/" TargetMode="External"/><Relationship Id="rId7" Type="http://schemas.openxmlformats.org/officeDocument/2006/relationships/image" Target="../media/image20.png"/><Relationship Id="rId2" Type="http://schemas.openxmlformats.org/officeDocument/2006/relationships/hyperlink" Target="http://www.salea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eysight.com/" TargetMode="External"/><Relationship Id="rId5" Type="http://schemas.openxmlformats.org/officeDocument/2006/relationships/hyperlink" Target="http://www.teledynelecroy.com/" TargetMode="External"/><Relationship Id="rId4" Type="http://schemas.openxmlformats.org/officeDocument/2006/relationships/hyperlink" Target="http://www.easyi2c.com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.com/lit/an/slyt770/slyt770.pdf" TargetMode="External"/><Relationship Id="rId2" Type="http://schemas.openxmlformats.org/officeDocument/2006/relationships/hyperlink" Target="https://www.ti.com/lit/an/slyt770/slyt770.p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tudent.mit.edu/catalog/m6a.html" TargetMode="External"/><Relationship Id="rId2" Type="http://schemas.openxmlformats.org/officeDocument/2006/relationships/hyperlink" Target="http://citeseerx.ist.psu.edu/viewdoc/download?doi=10.1.1.444.9094&amp;rep=rep1&amp;type=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ls.gov/oes/current/oes_nat.htm#15-0000" TargetMode="Externa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rafana.com/" TargetMode="External"/><Relationship Id="rId3" Type="http://schemas.openxmlformats.org/officeDocument/2006/relationships/hyperlink" Target="https://docs.python.org/3.5/library/logging.html" TargetMode="External"/><Relationship Id="rId7" Type="http://schemas.openxmlformats.org/officeDocument/2006/relationships/hyperlink" Target="https://www.elastic.co/elastic-stack" TargetMode="External"/><Relationship Id="rId2" Type="http://schemas.openxmlformats.org/officeDocument/2006/relationships/hyperlink" Target="https://github.com/google/g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plunk.com/" TargetMode="External"/><Relationship Id="rId5" Type="http://schemas.openxmlformats.org/officeDocument/2006/relationships/hyperlink" Target="http://www.fluentbit.io/" TargetMode="External"/><Relationship Id="rId4" Type="http://schemas.openxmlformats.org/officeDocument/2006/relationships/hyperlink" Target="http://www.fluentd.org/" TargetMode="External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Disciplined </a:t>
            </a:r>
            <a:r>
              <a:rPr lang="en-US" smtClean="0"/>
              <a:t>Approach to Debugging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Embedded Linux Conference</a:t>
            </a:r>
          </a:p>
          <a:p>
            <a:r>
              <a:rPr lang="en-US" dirty="0" smtClean="0"/>
              <a:t>June 30, 2020</a:t>
            </a:r>
          </a:p>
          <a:p>
            <a:endParaRPr lang="en-US" dirty="0"/>
          </a:p>
          <a:p>
            <a:r>
              <a:rPr lang="en-US" dirty="0" smtClean="0"/>
              <a:t>Lev </a:t>
            </a:r>
            <a:r>
              <a:rPr lang="en-US" dirty="0" smtClean="0"/>
              <a:t>Iserovich</a:t>
            </a:r>
          </a:p>
          <a:p>
            <a:r>
              <a:rPr lang="en-US" dirty="0" smtClean="0"/>
              <a:t>D.E. Shaw Research, LLC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4800" y="1415256"/>
            <a:ext cx="3657600" cy="3792539"/>
          </a:xfrm>
        </p:spPr>
        <p:txBody>
          <a:bodyPr/>
          <a:lstStyle/>
          <a:p>
            <a:r>
              <a:rPr lang="en-US" dirty="0" smtClean="0"/>
              <a:t>From Brendan Gregg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://www.brendangregg.com/linuxperf.html</a:t>
            </a:r>
            <a:endParaRPr lang="en-US" b="1" dirty="0"/>
          </a:p>
        </p:txBody>
      </p:sp>
      <p:pic>
        <p:nvPicPr>
          <p:cNvPr id="1026" name="Picture 2" descr="http://www.brendangregg.com/Perf/linux_observability_too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" y="257175"/>
            <a:ext cx="7873999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6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Bisect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or without hypothesis</a:t>
            </a:r>
          </a:p>
          <a:p>
            <a:pPr lvl="1"/>
            <a:r>
              <a:rPr lang="en-US" dirty="0" smtClean="0"/>
              <a:t>Educated or uneducated guess</a:t>
            </a:r>
          </a:p>
          <a:p>
            <a:r>
              <a:rPr lang="en-US" dirty="0" smtClean="0"/>
              <a:t>Disable parts of program / workflow</a:t>
            </a:r>
          </a:p>
          <a:p>
            <a:r>
              <a:rPr lang="en-US" dirty="0" smtClean="0"/>
              <a:t>Switch compiler optimization levels</a:t>
            </a:r>
          </a:p>
          <a:p>
            <a:r>
              <a:rPr lang="en-US" dirty="0" smtClean="0"/>
              <a:t>Switch tool version</a:t>
            </a:r>
          </a:p>
          <a:p>
            <a:pPr lvl="1"/>
            <a:r>
              <a:rPr lang="en-US" dirty="0" smtClean="0"/>
              <a:t>One at a time!</a:t>
            </a:r>
          </a:p>
          <a:p>
            <a:r>
              <a:rPr lang="en-US" dirty="0" smtClean="0"/>
              <a:t>Always move up the trust stack</a:t>
            </a:r>
          </a:p>
          <a:p>
            <a:pPr lvl="1"/>
            <a:r>
              <a:rPr lang="en-US" dirty="0" smtClean="0"/>
              <a:t>Your code &lt; library &lt; compiler &lt; OS &lt; hardware</a:t>
            </a:r>
          </a:p>
          <a:p>
            <a:pPr lvl="1"/>
            <a:r>
              <a:rPr lang="en-US" dirty="0" smtClean="0"/>
              <a:t>Trust but verify</a:t>
            </a:r>
          </a:p>
          <a:p>
            <a:pPr lvl="1"/>
            <a:endParaRPr lang="en-US" dirty="0"/>
          </a:p>
        </p:txBody>
      </p:sp>
      <p:pic>
        <p:nvPicPr>
          <p:cNvPr id="6" name="Picture 5" descr="301 Moved Permanentl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010525" y="104775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2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 error (Easy)</a:t>
            </a:r>
          </a:p>
          <a:p>
            <a:pPr lvl="1"/>
            <a:r>
              <a:rPr lang="en-US" dirty="0" smtClean="0"/>
              <a:t>Crash</a:t>
            </a:r>
          </a:p>
          <a:p>
            <a:pPr lvl="1"/>
            <a:r>
              <a:rPr lang="en-US" dirty="0" smtClean="0"/>
              <a:t>Unrecoverable error</a:t>
            </a:r>
          </a:p>
          <a:p>
            <a:pPr lvl="1"/>
            <a:r>
              <a:rPr lang="en-US" dirty="0" smtClean="0"/>
              <a:t>Wrong (but consistent) data output</a:t>
            </a:r>
          </a:p>
          <a:p>
            <a:pPr lvl="1"/>
            <a:r>
              <a:rPr lang="en-US" dirty="0" smtClean="0"/>
              <a:t>Resource exhaustion (</a:t>
            </a:r>
            <a:r>
              <a:rPr lang="en-US" dirty="0" err="1" smtClean="0"/>
              <a:t>eg</a:t>
            </a:r>
            <a:r>
              <a:rPr lang="en-US" dirty="0" smtClean="0"/>
              <a:t>. out of memory)</a:t>
            </a:r>
          </a:p>
          <a:p>
            <a:r>
              <a:rPr lang="en-US" dirty="0" smtClean="0"/>
              <a:t>Soft error  (Difficult)</a:t>
            </a:r>
          </a:p>
          <a:p>
            <a:pPr lvl="1"/>
            <a:r>
              <a:rPr lang="en-US" dirty="0" smtClean="0"/>
              <a:t>Intermittent failure / crash</a:t>
            </a:r>
          </a:p>
          <a:p>
            <a:pPr lvl="1"/>
            <a:r>
              <a:rPr lang="en-US" dirty="0" smtClean="0"/>
              <a:t>Inconsistent data output</a:t>
            </a:r>
          </a:p>
          <a:p>
            <a:pPr lvl="1"/>
            <a:r>
              <a:rPr lang="en-US" dirty="0" smtClean="0"/>
              <a:t>Recovered error</a:t>
            </a:r>
          </a:p>
          <a:p>
            <a:pPr lvl="1"/>
            <a:r>
              <a:rPr lang="en-US" dirty="0" smtClean="0"/>
              <a:t>Performance degradation</a:t>
            </a:r>
          </a:p>
          <a:p>
            <a:r>
              <a:rPr lang="en-US" dirty="0" smtClean="0"/>
              <a:t>Difference: reproducibility!</a:t>
            </a:r>
          </a:p>
          <a:p>
            <a:pPr lvl="1"/>
            <a:r>
              <a:rPr lang="en-US" dirty="0" smtClean="0"/>
              <a:t>Take the easy way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3074" name="Picture 2" descr="insect | Definition, Facts, &amp; Classification | Britanni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721" y="2278099"/>
            <a:ext cx="3594100" cy="254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2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arthBox® | Insect Indentifi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445" y="3047301"/>
            <a:ext cx="1215269" cy="121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Soft Errors into Hard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Tracing and logging</a:t>
            </a:r>
          </a:p>
          <a:p>
            <a:pPr lvl="1"/>
            <a:r>
              <a:rPr lang="en-US" dirty="0" smtClean="0"/>
              <a:t>Turn up debug level</a:t>
            </a:r>
          </a:p>
          <a:p>
            <a:pPr lvl="1"/>
            <a:r>
              <a:rPr lang="en-US" dirty="0" smtClean="0"/>
              <a:t>Catch first instance of error</a:t>
            </a:r>
          </a:p>
          <a:p>
            <a:pPr lvl="1"/>
            <a:r>
              <a:rPr lang="en-US" dirty="0" smtClean="0"/>
              <a:t>Trace external events – logs, network, CPU load, I/O load</a:t>
            </a:r>
          </a:p>
          <a:p>
            <a:pPr lvl="1"/>
            <a:r>
              <a:rPr lang="en-US" dirty="0" smtClean="0"/>
              <a:t>Try to replicate error message</a:t>
            </a:r>
          </a:p>
          <a:p>
            <a:r>
              <a:rPr lang="en-US" dirty="0" smtClean="0"/>
              <a:t>Stress test application</a:t>
            </a:r>
          </a:p>
          <a:p>
            <a:pPr lvl="1"/>
            <a:r>
              <a:rPr lang="en-US" dirty="0" smtClean="0"/>
              <a:t>Load testing</a:t>
            </a:r>
          </a:p>
          <a:p>
            <a:r>
              <a:rPr lang="en-US" dirty="0" smtClean="0"/>
              <a:t>Debugger</a:t>
            </a:r>
          </a:p>
          <a:p>
            <a:pPr lvl="1"/>
            <a:r>
              <a:rPr lang="en-US" dirty="0" smtClean="0"/>
              <a:t>Breakpoints</a:t>
            </a:r>
          </a:p>
          <a:p>
            <a:pPr lvl="1"/>
            <a:r>
              <a:rPr lang="en-US" dirty="0" err="1"/>
              <a:t>W</a:t>
            </a:r>
            <a:r>
              <a:rPr lang="en-US" dirty="0" err="1" smtClean="0"/>
              <a:t>atchpoints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upload.wikimedia.org/wikipedia/commons/thumb/8/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723" y="2803201"/>
            <a:ext cx="2981444" cy="291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9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Disk I/O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I/O error log in program</a:t>
            </a:r>
          </a:p>
          <a:p>
            <a:pPr marL="0" indent="0">
              <a:buNone/>
            </a:pPr>
            <a:r>
              <a:rPr lang="en-US" sz="1200" dirty="0" smtClean="0">
                <a:latin typeface="Consolas" panose="020B0609020204030204" pitchFamily="49" charset="0"/>
              </a:rPr>
              <a:t>2019-06-25 </a:t>
            </a:r>
            <a:r>
              <a:rPr lang="en-US" sz="1200" dirty="0">
                <a:latin typeface="Consolas" panose="020B0609020204030204" pitchFamily="49" charset="0"/>
              </a:rPr>
              <a:t>11:48:37.353: Uncategorized and unmanaged </a:t>
            </a:r>
            <a:r>
              <a:rPr lang="en-US" sz="1200" dirty="0" err="1">
                <a:latin typeface="Consolas" panose="020B0609020204030204" pitchFamily="49" charset="0"/>
              </a:rPr>
              <a:t>std</a:t>
            </a:r>
            <a:r>
              <a:rPr lang="en-US" sz="1200" dirty="0">
                <a:latin typeface="Consolas" panose="020B0609020204030204" pitchFamily="49" charset="0"/>
              </a:rPr>
              <a:t>::</a:t>
            </a:r>
            <a:r>
              <a:rPr lang="en-US" sz="1200" dirty="0" err="1">
                <a:latin typeface="Consolas" panose="020B0609020204030204" pitchFamily="49" charset="0"/>
              </a:rPr>
              <a:t>runtime_error</a:t>
            </a:r>
            <a:r>
              <a:rPr lang="en-US" sz="1200" dirty="0">
                <a:latin typeface="Consolas" panose="020B0609020204030204" pitchFamily="49" charset="0"/>
              </a:rPr>
              <a:t> exception: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2019-06-25 11:48:37.353: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</a:rPr>
              <a:t>boost::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filesystem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</a:rPr>
              <a:t>::status: Input/output error</a:t>
            </a:r>
            <a:r>
              <a:rPr lang="en-US" sz="1200" dirty="0">
                <a:solidFill>
                  <a:srgbClr val="FF0000"/>
                </a:solidFill>
                <a:latin typeface="Consolas" panose="020B0609020204030204" pitchFamily="49" charset="0"/>
              </a:rPr>
              <a:t>: </a:t>
            </a:r>
            <a:r>
              <a:rPr lang="en-US" sz="1200" dirty="0">
                <a:latin typeface="Consolas" panose="020B0609020204030204" pitchFamily="49" charset="0"/>
              </a:rPr>
              <a:t>"/f/a/job/10085698/</a:t>
            </a:r>
            <a:r>
              <a:rPr lang="en-US" sz="1200" dirty="0" err="1">
                <a:latin typeface="Consolas" panose="020B0609020204030204" pitchFamily="49" charset="0"/>
              </a:rPr>
              <a:t>system.dms</a:t>
            </a:r>
            <a:r>
              <a:rPr lang="en-US" sz="1200" dirty="0">
                <a:latin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2019-06-25 11:48:37.353: details: boost::</a:t>
            </a:r>
            <a:r>
              <a:rPr lang="en-US" sz="1200" dirty="0" err="1">
                <a:latin typeface="Consolas" panose="020B0609020204030204" pitchFamily="49" charset="0"/>
              </a:rPr>
              <a:t>filesystem</a:t>
            </a:r>
            <a:r>
              <a:rPr lang="en-US" sz="1200" dirty="0">
                <a:latin typeface="Consolas" panose="020B0609020204030204" pitchFamily="49" charset="0"/>
              </a:rPr>
              <a:t>::status: Input/output error: "/f/a/job/10085698/</a:t>
            </a:r>
            <a:r>
              <a:rPr lang="en-US" sz="1200" dirty="0" err="1">
                <a:latin typeface="Consolas" panose="020B0609020204030204" pitchFamily="49" charset="0"/>
              </a:rPr>
              <a:t>system.dms</a:t>
            </a:r>
            <a:r>
              <a:rPr lang="en-US" sz="1200" dirty="0">
                <a:latin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2019-06-25 11:48:37.355: Recording error code BAD_ERROR 1001 (priority 1</a:t>
            </a:r>
            <a:r>
              <a:rPr lang="en-US" sz="1200" dirty="0" smtClean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</a:endParaRPr>
          </a:p>
          <a:p>
            <a:r>
              <a:rPr lang="en-US" sz="2000" dirty="0" smtClean="0"/>
              <a:t>“Soft error” – intermittent – EIO is unpredictable</a:t>
            </a:r>
          </a:p>
          <a:p>
            <a:r>
              <a:rPr lang="en-US" sz="2000" dirty="0" smtClean="0"/>
              <a:t>Trying other errors (ENOENT, EPERM) does not result in the same failure</a:t>
            </a:r>
          </a:p>
          <a:p>
            <a:r>
              <a:rPr lang="en-US" sz="2000" dirty="0" smtClean="0"/>
              <a:t>Look at </a:t>
            </a:r>
            <a:r>
              <a:rPr lang="en-US" sz="2000" dirty="0" smtClean="0">
                <a:latin typeface="Consolas" panose="020B0609020204030204" pitchFamily="49" charset="0"/>
              </a:rPr>
              <a:t>/</a:t>
            </a:r>
            <a:r>
              <a:rPr lang="en-US" sz="2000" dirty="0" err="1" smtClean="0">
                <a:latin typeface="Consolas" panose="020B0609020204030204" pitchFamily="49" charset="0"/>
              </a:rPr>
              <a:t>usr</a:t>
            </a:r>
            <a:r>
              <a:rPr lang="en-US" sz="2000" dirty="0" smtClean="0">
                <a:latin typeface="Consolas" panose="020B0609020204030204" pitchFamily="49" charset="0"/>
              </a:rPr>
              <a:t>/include/</a:t>
            </a:r>
            <a:r>
              <a:rPr lang="en-US" sz="2000" dirty="0" err="1" smtClean="0">
                <a:latin typeface="Consolas" panose="020B0609020204030204" pitchFamily="49" charset="0"/>
              </a:rPr>
              <a:t>asm</a:t>
            </a:r>
            <a:r>
              <a:rPr lang="en-US" sz="2000" dirty="0" smtClean="0">
                <a:latin typeface="Consolas" panose="020B0609020204030204" pitchFamily="49" charset="0"/>
              </a:rPr>
              <a:t>-generic/</a:t>
            </a:r>
            <a:r>
              <a:rPr lang="en-US" sz="2000" dirty="0" err="1" smtClean="0">
                <a:latin typeface="Consolas" panose="020B0609020204030204" pitchFamily="49" charset="0"/>
              </a:rPr>
              <a:t>errno.h</a:t>
            </a:r>
            <a:r>
              <a:rPr lang="en-US" sz="2000" dirty="0" smtClean="0">
                <a:latin typeface="Consolas" panose="020B0609020204030204" pitchFamily="49" charset="0"/>
              </a:rPr>
              <a:t> </a:t>
            </a:r>
            <a:r>
              <a:rPr lang="en-US" sz="2000" dirty="0" smtClean="0"/>
              <a:t>and </a:t>
            </a:r>
            <a:r>
              <a:rPr lang="en-US" sz="2000" dirty="0" err="1" smtClean="0">
                <a:latin typeface="Consolas" panose="020B0609020204030204" pitchFamily="49" charset="0"/>
              </a:rPr>
              <a:t>errno-base.h</a:t>
            </a:r>
            <a:endParaRPr lang="en-US" sz="2000" dirty="0" smtClean="0">
              <a:latin typeface="Consolas" panose="020B0609020204030204" pitchFamily="49" charset="0"/>
            </a:endParaRPr>
          </a:p>
          <a:p>
            <a:r>
              <a:rPr lang="en-US" sz="2000" dirty="0" smtClean="0"/>
              <a:t>How about ELOOP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$ ln –s a b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$ ln –s b a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$ cat a</a:t>
            </a:r>
          </a:p>
          <a:p>
            <a:pPr marL="457200" lvl="1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cat: a: Too many levels of symbolic links</a:t>
            </a:r>
          </a:p>
          <a:p>
            <a:endParaRPr lang="en-US" sz="2000" dirty="0" smtClean="0">
              <a:latin typeface="Consolas" panose="020B0609020204030204" pitchFamily="49" charset="0"/>
            </a:endParaRPr>
          </a:p>
          <a:p>
            <a:endParaRPr lang="en-US" sz="2000" dirty="0" smtClean="0">
              <a:latin typeface="Consolas" panose="020B0609020204030204" pitchFamily="49" charset="0"/>
            </a:endParaRPr>
          </a:p>
          <a:p>
            <a:endParaRPr lang="en-US" sz="2000" dirty="0"/>
          </a:p>
        </p:txBody>
      </p:sp>
      <p:pic>
        <p:nvPicPr>
          <p:cNvPr id="4" name="Picture 3" descr="User loses half of a CD-ROM in his boss's PC • The Registe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925" y="26368"/>
            <a:ext cx="3267075" cy="216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1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1"/>
            <a:ext cx="10972800" cy="5973764"/>
          </a:xfrm>
        </p:spPr>
        <p:txBody>
          <a:bodyPr/>
          <a:lstStyle/>
          <a:p>
            <a:r>
              <a:rPr lang="en-US" dirty="0" smtClean="0"/>
              <a:t>Bingo!</a:t>
            </a:r>
          </a:p>
          <a:p>
            <a:pPr marL="0" indent="0">
              <a:buNone/>
            </a:pPr>
            <a:r>
              <a:rPr lang="en-US" sz="1600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main()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printf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("exists foo: %d\n", boost::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filesystem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::exists("foo"));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printf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("exists a: %d\n", boost::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filesystem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::exists("a"));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  return 0;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$ ./test</a:t>
            </a:r>
            <a:endParaRPr lang="en-US" sz="16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exists foo: 0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terminate called after throwing an instance of 'boost::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filesystem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::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filesystem_error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'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 what():  boost::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filesystem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::status: Too many levels of symbolic links: "a"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Aborted</a:t>
            </a:r>
          </a:p>
          <a:p>
            <a:r>
              <a:rPr lang="en-US" dirty="0" smtClean="0"/>
              <a:t>boost::</a:t>
            </a:r>
            <a:r>
              <a:rPr lang="en-US" dirty="0" err="1" smtClean="0"/>
              <a:t>filesystem</a:t>
            </a:r>
            <a:r>
              <a:rPr lang="en-US" dirty="0" smtClean="0"/>
              <a:t>::exists throws on certain errors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err="1" smtClean="0"/>
              <a:t>Soltion</a:t>
            </a:r>
            <a:r>
              <a:rPr lang="en-US" dirty="0" smtClean="0"/>
              <a:t>: use </a:t>
            </a:r>
            <a:r>
              <a:rPr lang="en-US" dirty="0" err="1" smtClean="0"/>
              <a:t>noexcept</a:t>
            </a:r>
            <a:r>
              <a:rPr lang="en-US" dirty="0" smtClean="0"/>
              <a:t> variant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79478" y="4189893"/>
            <a:ext cx="836639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bool e</a:t>
            </a:r>
            <a:r>
              <a:rPr kumimoji="0" lang="en-US" altLang="en-US" sz="1200" b="0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xists(</a:t>
            </a:r>
            <a:r>
              <a:rPr kumimoji="0" lang="en-US" altLang="en-US" sz="1200" b="0" i="0" u="none" strike="noStrike" cap="none" normalizeH="0" baseline="0" dirty="0" err="1" smtClean="0" bmk="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kumimoji="0" lang="en-US" altLang="en-US" sz="1200" b="0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path&amp; p); bool exists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path&amp; p, system::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error_code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&amp;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ec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noexcept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Returns: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exists(status(p))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 </a:t>
            </a: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exists(status(p, </a:t>
            </a:r>
            <a:r>
              <a:rPr kumimoji="0" lang="en-US" alt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ec</a:t>
            </a: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, respectively. If </a:t>
            </a:r>
            <a:r>
              <a:rPr kumimoji="0" lang="en-US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ec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!= 0 and an error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Throws: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 As specified in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2"/>
              </a:rPr>
              <a:t>Error reporting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6148" name="Picture 4" descr="https://i.imgflip.com/44sqs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628" y="4666921"/>
            <a:ext cx="4013581" cy="209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95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Start-up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751" y="1600201"/>
            <a:ext cx="10972800" cy="4525963"/>
          </a:xfrm>
        </p:spPr>
        <p:txBody>
          <a:bodyPr/>
          <a:lstStyle/>
          <a:p>
            <a:r>
              <a:rPr lang="en-US" dirty="0" smtClean="0"/>
              <a:t>Program fails to start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# Somewhere in log file:</a:t>
            </a:r>
          </a:p>
          <a:p>
            <a:pPr marL="457200" lvl="1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Intel MKL FATAL ERROR: Cannot load </a:t>
            </a:r>
            <a:r>
              <a:rPr lang="en-US" sz="1600" dirty="0" smtClean="0">
                <a:latin typeface="Consolas" panose="020B0609020204030204" pitchFamily="49" charset="0"/>
              </a:rPr>
              <a:t>/opt/intel/</a:t>
            </a:r>
            <a:r>
              <a:rPr lang="en-US" sz="1600" dirty="0" err="1" smtClean="0">
                <a:latin typeface="Consolas" panose="020B0609020204030204" pitchFamily="49" charset="0"/>
              </a:rPr>
              <a:t>mkl</a:t>
            </a:r>
            <a:r>
              <a:rPr lang="en-US" sz="1600" dirty="0" smtClean="0">
                <a:latin typeface="Consolas" panose="020B0609020204030204" pitchFamily="49" charset="0"/>
              </a:rPr>
              <a:t>/lib/intel64_lin/libmkl_rt.so.</a:t>
            </a:r>
          </a:p>
          <a:p>
            <a:pPr marL="457200" lvl="1" indent="0">
              <a:buNone/>
            </a:pPr>
            <a:endParaRPr lang="en-US" sz="1600" dirty="0"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$ ls /opt/intel/mkl/lib/intel64_lin/libmkl_rt.so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/opt/intel/mkl/lib/intel64_lin/libmkl_rt.so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Step 1: Reproduce</a:t>
            </a:r>
          </a:p>
          <a:p>
            <a:pPr lvl="1"/>
            <a:r>
              <a:rPr lang="en-US" dirty="0" smtClean="0"/>
              <a:t>When running the same command from command line, works fine!</a:t>
            </a:r>
          </a:p>
          <a:p>
            <a:pPr lvl="1"/>
            <a:r>
              <a:rPr lang="en-US" dirty="0" smtClean="0"/>
              <a:t>Library is not on NFS, present on the machine where command fails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8" name="Picture 4" descr="say what  meme - Skeptical Bab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953" y="2975333"/>
            <a:ext cx="1997822" cy="205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93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1"/>
            <a:ext cx="10972800" cy="6049964"/>
          </a:xfrm>
        </p:spPr>
        <p:txBody>
          <a:bodyPr/>
          <a:lstStyle/>
          <a:p>
            <a:r>
              <a:rPr lang="en-US" sz="3200" dirty="0" smtClean="0"/>
              <a:t>Step 2: Observe</a:t>
            </a:r>
          </a:p>
          <a:p>
            <a:pPr lvl="1"/>
            <a:r>
              <a:rPr lang="en-US" sz="2800" dirty="0" smtClean="0"/>
              <a:t>Use </a:t>
            </a:r>
            <a:r>
              <a:rPr lang="en-US" sz="2800" dirty="0" err="1" smtClean="0"/>
              <a:t>strace</a:t>
            </a:r>
            <a:r>
              <a:rPr lang="en-US" sz="2800" dirty="0" smtClean="0"/>
              <a:t> when starting program, look for failing trace</a:t>
            </a:r>
          </a:p>
          <a:p>
            <a:pPr lvl="2"/>
            <a:r>
              <a:rPr lang="en-US" sz="2000" dirty="0"/>
              <a:t>U</a:t>
            </a:r>
            <a:r>
              <a:rPr lang="en-US" sz="2000" dirty="0" smtClean="0"/>
              <a:t>se ‘-f’ to follow forked processes</a:t>
            </a:r>
          </a:p>
          <a:p>
            <a:pPr lvl="1"/>
            <a:r>
              <a:rPr lang="en-US" sz="2800" dirty="0" smtClean="0"/>
              <a:t>Look for errors different than working trace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</a:t>
            </a:r>
            <a:r>
              <a:rPr lang="en-US" sz="1200" dirty="0" err="1">
                <a:latin typeface="Consolas" panose="020B0609020204030204" pitchFamily="49" charset="0"/>
              </a:rPr>
              <a:t>mprotect</a:t>
            </a:r>
            <a:r>
              <a:rPr lang="en-US" sz="1200" dirty="0">
                <a:latin typeface="Consolas" panose="020B0609020204030204" pitchFamily="49" charset="0"/>
              </a:rPr>
              <a:t>(0x7f7cddbf4000, 2097152, PROT_NONE) = 0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</a:t>
            </a:r>
            <a:r>
              <a:rPr lang="en-US" sz="1200" dirty="0" err="1">
                <a:latin typeface="Consolas" panose="020B0609020204030204" pitchFamily="49" charset="0"/>
              </a:rPr>
              <a:t>mmap</a:t>
            </a:r>
            <a:r>
              <a:rPr lang="en-US" sz="1200" dirty="0">
                <a:latin typeface="Consolas" panose="020B0609020204030204" pitchFamily="49" charset="0"/>
              </a:rPr>
              <a:t>(0x7f7cdddf4000, 32768, PROT_READ|PROT_WRITE, MAP_PRIVATE|MAP_FIXED|MAP_DENYWRITE, 3, 0x4b1000) = 0x7f7cdddf4000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</a:t>
            </a:r>
            <a:r>
              <a:rPr lang="en-US" sz="1200" dirty="0" err="1">
                <a:latin typeface="Consolas" panose="020B0609020204030204" pitchFamily="49" charset="0"/>
              </a:rPr>
              <a:t>mmap</a:t>
            </a:r>
            <a:r>
              <a:rPr lang="en-US" sz="1200" dirty="0">
                <a:latin typeface="Consolas" panose="020B0609020204030204" pitchFamily="49" charset="0"/>
              </a:rPr>
              <a:t>(0x7f7cdddfc000, 73280, PROT_READ|PROT_WRITE, MAP_PRIVATE|MAP_FIXED|MAP_ANONYMOUS, -1, 0) = 0x7f7cdddfc000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close(3)                          = 0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</a:t>
            </a:r>
            <a:r>
              <a:rPr lang="en-US" sz="1200" dirty="0" err="1">
                <a:latin typeface="Consolas" panose="020B0609020204030204" pitchFamily="49" charset="0"/>
              </a:rPr>
              <a:t>mprotect</a:t>
            </a:r>
            <a:r>
              <a:rPr lang="en-US" sz="1200" dirty="0">
                <a:latin typeface="Consolas" panose="020B0609020204030204" pitchFamily="49" charset="0"/>
              </a:rPr>
              <a:t>(0x7f7cdddf4000, 24576, PROT_READ) = 0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</a:t>
            </a:r>
            <a:r>
              <a:rPr lang="en-US" sz="1200" dirty="0" err="1">
                <a:latin typeface="Consolas" panose="020B0609020204030204" pitchFamily="49" charset="0"/>
              </a:rPr>
              <a:t>mprotect</a:t>
            </a:r>
            <a:r>
              <a:rPr lang="en-US" sz="1200" dirty="0">
                <a:latin typeface="Consolas" panose="020B0609020204030204" pitchFamily="49" charset="0"/>
              </a:rPr>
              <a:t>(0x7f7cde184000, 8192, PROT_READ) = 0</a:t>
            </a:r>
          </a:p>
          <a:p>
            <a:pPr marL="457200" lvl="1" indent="0">
              <a:buNone/>
            </a:pP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</a:rPr>
              <a:t>22293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getcwd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</a:rPr>
              <a:t>(0x7f7cdddfe1a0, 4096)      = -1 ENOENT (No such file or directory)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open("/</a:t>
            </a:r>
            <a:r>
              <a:rPr lang="en-US" sz="1200" dirty="0" err="1">
                <a:latin typeface="Consolas" panose="020B0609020204030204" pitchFamily="49" charset="0"/>
              </a:rPr>
              <a:t>usr</a:t>
            </a:r>
            <a:r>
              <a:rPr lang="en-US" sz="1200" dirty="0">
                <a:latin typeface="Consolas" panose="020B0609020204030204" pitchFamily="49" charset="0"/>
              </a:rPr>
              <a:t>/share/locale/C/mkl_msg.cat", O_RDONLY) = -1 ENOENT (No such file or directory)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open("/</a:t>
            </a:r>
            <a:r>
              <a:rPr lang="en-US" sz="1200" dirty="0" err="1">
                <a:latin typeface="Consolas" panose="020B0609020204030204" pitchFamily="49" charset="0"/>
              </a:rPr>
              <a:t>usr</a:t>
            </a:r>
            <a:r>
              <a:rPr lang="en-US" sz="1200" dirty="0">
                <a:latin typeface="Consolas" panose="020B0609020204030204" pitchFamily="49" charset="0"/>
              </a:rPr>
              <a:t>/share/locale/C/LC_MESSAGES/mkl_msg.cat", O_RDONLY) = -1 ENOENT (No such file or directory)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open("/</a:t>
            </a:r>
            <a:r>
              <a:rPr lang="en-US" sz="1200" dirty="0" err="1">
                <a:latin typeface="Consolas" panose="020B0609020204030204" pitchFamily="49" charset="0"/>
              </a:rPr>
              <a:t>usr</a:t>
            </a:r>
            <a:r>
              <a:rPr lang="en-US" sz="1200" dirty="0">
                <a:latin typeface="Consolas" panose="020B0609020204030204" pitchFamily="49" charset="0"/>
              </a:rPr>
              <a:t>/share/locale/C/mkl_msg.cat", O_RDONLY) = -1 ENOENT (No such file or directory)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open("/</a:t>
            </a:r>
            <a:r>
              <a:rPr lang="en-US" sz="1200" dirty="0" err="1">
                <a:latin typeface="Consolas" panose="020B0609020204030204" pitchFamily="49" charset="0"/>
              </a:rPr>
              <a:t>usr</a:t>
            </a:r>
            <a:r>
              <a:rPr lang="en-US" sz="1200" dirty="0">
                <a:latin typeface="Consolas" panose="020B0609020204030204" pitchFamily="49" charset="0"/>
              </a:rPr>
              <a:t>/share/locale/C/LC_MESSAGES/mkl_msg.cat", O_RDONLY) = -1 ENOENT (No such file or directory)</a:t>
            </a:r>
          </a:p>
          <a:p>
            <a:pPr marL="457200" lvl="1" indent="0">
              <a:buNone/>
            </a:pP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</a:rPr>
              <a:t>22293 write(2, "Intel MKL FATAL ERROR: Cannot lo"..., 132) = 132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write(2, "\n", 1)                 = 1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22293 </a:t>
            </a:r>
            <a:r>
              <a:rPr lang="en-US" sz="1200" dirty="0" err="1">
                <a:latin typeface="Consolas" panose="020B0609020204030204" pitchFamily="49" charset="0"/>
              </a:rPr>
              <a:t>exit_group</a:t>
            </a:r>
            <a:r>
              <a:rPr lang="en-US" sz="1200" dirty="0">
                <a:latin typeface="Consolas" panose="020B0609020204030204" pitchFamily="49" charset="0"/>
              </a:rPr>
              <a:t>(2)                     = ?</a:t>
            </a:r>
          </a:p>
          <a:p>
            <a:pPr marL="457200" lvl="1" indent="0">
              <a:buNone/>
            </a:pPr>
            <a:r>
              <a:rPr lang="en-US" sz="1200" b="1" dirty="0">
                <a:latin typeface="Consolas" panose="020B0609020204030204" pitchFamily="49" charset="0"/>
              </a:rPr>
              <a:t>22293 +++ exited with 2 +++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22290 &lt;... wait4 resumed&gt; [{WIFEXITED(s) &amp;&amp; WEXITSTATUS(s) == 2}], 0, NULL) = 22293</a:t>
            </a:r>
          </a:p>
          <a:p>
            <a:pPr marL="457200" lvl="1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22290 </a:t>
            </a:r>
            <a:r>
              <a:rPr lang="en-US" sz="1200" dirty="0" err="1">
                <a:latin typeface="Consolas" panose="020B0609020204030204" pitchFamily="49" charset="0"/>
              </a:rPr>
              <a:t>rt_sigprocmask</a:t>
            </a:r>
            <a:r>
              <a:rPr lang="en-US" sz="1200" dirty="0">
                <a:latin typeface="Consolas" panose="020B0609020204030204" pitchFamily="49" charset="0"/>
              </a:rPr>
              <a:t>(SIG_SETMASK, [], NULL, 8) = 0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520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Bisect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getcwd</a:t>
            </a:r>
            <a:r>
              <a:rPr lang="en-US" dirty="0" smtClean="0"/>
              <a:t>() called on removed directory</a:t>
            </a:r>
          </a:p>
          <a:p>
            <a:r>
              <a:rPr lang="en-US" dirty="0" smtClean="0"/>
              <a:t>Reproduce with shell script, observe behavior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#!/bin/bash</a:t>
            </a:r>
          </a:p>
          <a:p>
            <a:pPr marL="0" indent="0">
              <a:buNone/>
            </a:pPr>
            <a:r>
              <a:rPr lang="en-US" sz="14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mkdir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test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cd 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test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( sleep 1; </a:t>
            </a:r>
            <a:r>
              <a:rPr lang="en-US" sz="1400" b="1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prog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) &amp;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cd ..</a:t>
            </a:r>
          </a:p>
          <a:p>
            <a:pPr marL="0" indent="0">
              <a:buNone/>
            </a:pPr>
            <a:r>
              <a:rPr lang="en-US" sz="14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rmdir</a:t>
            </a: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test</a:t>
            </a:r>
            <a:endParaRPr lang="en-US" sz="14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w</a:t>
            </a:r>
            <a:r>
              <a:rPr lang="en-US" sz="1400" b="1" dirty="0" smtClean="0">
                <a:solidFill>
                  <a:srgbClr val="0070C0"/>
                </a:solidFill>
                <a:latin typeface="Consolas" panose="020B0609020204030204" pitchFamily="49" charset="0"/>
              </a:rPr>
              <a:t>ait</a:t>
            </a:r>
          </a:p>
          <a:p>
            <a:pPr marL="0" indent="0">
              <a:buNone/>
            </a:pPr>
            <a:endParaRPr lang="en-US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</a:rPr>
              <a:t>$ ./mkl-test.sh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</a:rPr>
              <a:t>...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Intel MKL FATAL ERROR: Cannot load /</a:t>
            </a: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</a:rPr>
              <a:t>opt/intel/mkl/lib/intel64_lin/libmkl_rt.so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Concusion</a:t>
            </a:r>
            <a:r>
              <a:rPr lang="en-US" dirty="0" smtClean="0"/>
              <a:t>: MKL is very particular where you run it, don’t remove underlying directory</a:t>
            </a:r>
          </a:p>
        </p:txBody>
      </p:sp>
      <p:pic>
        <p:nvPicPr>
          <p:cNvPr id="4" name="Picture 4" descr="Homer Simpson D'ohs and Injuries Montage The Simpsons, Simpsons Funny, Homer Doh, Acrylic Drawing, Los Simsons, 90 Day Plan, Cartoon Characters, Fictional Characters, Disney Drawing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771" y="2357717"/>
            <a:ext cx="1527897" cy="179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90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 with GDB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hangs, or to debug live process: </a:t>
            </a:r>
            <a:r>
              <a:rPr lang="en-US" dirty="0" err="1" smtClean="0">
                <a:latin typeface="Consolas" panose="020B0609020204030204" pitchFamily="49" charset="0"/>
              </a:rPr>
              <a:t>gdb</a:t>
            </a:r>
            <a:r>
              <a:rPr lang="en-US" dirty="0" smtClean="0">
                <a:latin typeface="Consolas" panose="020B0609020204030204" pitchFamily="49" charset="0"/>
              </a:rPr>
              <a:t> &lt;exe&gt; &lt;</a:t>
            </a:r>
            <a:r>
              <a:rPr lang="en-US" dirty="0" err="1" smtClean="0">
                <a:latin typeface="Consolas" panose="020B0609020204030204" pitchFamily="49" charset="0"/>
              </a:rPr>
              <a:t>pid</a:t>
            </a:r>
            <a:r>
              <a:rPr lang="en-US" dirty="0" smtClean="0">
                <a:latin typeface="Consolas" panose="020B0609020204030204" pitchFamily="49" charset="0"/>
              </a:rPr>
              <a:t>&gt;</a:t>
            </a:r>
          </a:p>
          <a:p>
            <a:pPr lvl="1"/>
            <a:r>
              <a:rPr lang="en-US" dirty="0" smtClean="0"/>
              <a:t>Stops process, so be careful!</a:t>
            </a:r>
          </a:p>
          <a:p>
            <a:r>
              <a:rPr lang="en-US" dirty="0" err="1" smtClean="0">
                <a:latin typeface="Consolas" panose="020B0609020204030204" pitchFamily="49" charset="0"/>
              </a:rPr>
              <a:t>gcore</a:t>
            </a:r>
            <a:r>
              <a:rPr lang="en-US" dirty="0" smtClean="0"/>
              <a:t> will generate a core from running process without stopping it</a:t>
            </a:r>
          </a:p>
          <a:p>
            <a:r>
              <a:rPr lang="en-US" dirty="0"/>
              <a:t>Make sure to set </a:t>
            </a:r>
            <a:r>
              <a:rPr lang="en-US" dirty="0" err="1">
                <a:latin typeface="Consolas" panose="020B0609020204030204" pitchFamily="49" charset="0"/>
              </a:rPr>
              <a:t>ulimit</a:t>
            </a:r>
            <a:r>
              <a:rPr lang="en-US" dirty="0">
                <a:latin typeface="Consolas" panose="020B0609020204030204" pitchFamily="49" charset="0"/>
              </a:rPr>
              <a:t> -c unlimited</a:t>
            </a:r>
            <a:r>
              <a:rPr lang="en-US" dirty="0"/>
              <a:t> to get core </a:t>
            </a:r>
            <a:r>
              <a:rPr lang="en-US" dirty="0" smtClean="0"/>
              <a:t>dumps</a:t>
            </a:r>
          </a:p>
          <a:p>
            <a:r>
              <a:rPr lang="en-US" dirty="0" smtClean="0"/>
              <a:t>Not sure which executable? </a:t>
            </a:r>
            <a:r>
              <a:rPr lang="en-US" dirty="0" err="1" smtClean="0"/>
              <a:t>Gdb</a:t>
            </a:r>
            <a:r>
              <a:rPr lang="en-US" dirty="0" smtClean="0"/>
              <a:t> will tell you: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$ </a:t>
            </a:r>
            <a:r>
              <a:rPr lang="en-US" sz="1600" dirty="0" err="1" smtClean="0">
                <a:latin typeface="Consolas" panose="020B0609020204030204" pitchFamily="49" charset="0"/>
              </a:rPr>
              <a:t>gdb</a:t>
            </a:r>
            <a:r>
              <a:rPr lang="en-US" sz="1600" dirty="0" smtClean="0">
                <a:latin typeface="Consolas" panose="020B0609020204030204" pitchFamily="49" charset="0"/>
              </a:rPr>
              <a:t> /bin/ls core.1234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….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Core was generated by ‘/path/to/my/exe’</a:t>
            </a:r>
          </a:p>
          <a:p>
            <a:r>
              <a:rPr lang="en-US" dirty="0" smtClean="0"/>
              <a:t>Thread support:</a:t>
            </a:r>
          </a:p>
          <a:p>
            <a:pPr lvl="1"/>
            <a:r>
              <a:rPr lang="en-US" dirty="0" smtClean="0"/>
              <a:t>Show all threads: </a:t>
            </a:r>
            <a:r>
              <a:rPr lang="en-US" dirty="0" smtClean="0">
                <a:latin typeface="Consolas" panose="020B0609020204030204" pitchFamily="49" charset="0"/>
              </a:rPr>
              <a:t>info threads</a:t>
            </a:r>
          </a:p>
          <a:p>
            <a:pPr lvl="1"/>
            <a:r>
              <a:rPr lang="en-US" dirty="0" smtClean="0"/>
              <a:t>Switch to thread:</a:t>
            </a:r>
            <a:r>
              <a:rPr lang="en-US" dirty="0" smtClean="0">
                <a:latin typeface="Consolas" panose="020B0609020204030204" pitchFamily="49" charset="0"/>
              </a:rPr>
              <a:t> thread 1</a:t>
            </a:r>
          </a:p>
          <a:p>
            <a:pPr lvl="1"/>
            <a:r>
              <a:rPr lang="en-US" dirty="0" smtClean="0"/>
              <a:t>Command on all threads: thread apply all </a:t>
            </a:r>
            <a:r>
              <a:rPr lang="en-US" dirty="0" err="1" smtClean="0"/>
              <a:t>backtrace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8194" name="Picture 2" descr="GNU Project -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941" y="274638"/>
            <a:ext cx="2062459" cy="201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4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1676400" y="1524000"/>
            <a:ext cx="4535488" cy="4648200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en-US" altLang="en-US" sz="2000" dirty="0"/>
              <a:t>Independent research lab founded in 2002</a:t>
            </a:r>
          </a:p>
          <a:p>
            <a:pPr>
              <a:spcBef>
                <a:spcPct val="25000"/>
              </a:spcBef>
            </a:pPr>
            <a:r>
              <a:rPr lang="en-US" altLang="en-US" sz="2000" dirty="0"/>
              <a:t>Founder and Chief Scientist: </a:t>
            </a:r>
          </a:p>
          <a:p>
            <a:pPr>
              <a:spcBef>
                <a:spcPct val="25000"/>
              </a:spcBef>
              <a:buFontTx/>
              <a:buNone/>
            </a:pPr>
            <a:r>
              <a:rPr lang="en-US" altLang="en-US" sz="2000" dirty="0"/>
              <a:t>	David E. Shaw</a:t>
            </a:r>
          </a:p>
          <a:p>
            <a:pPr>
              <a:spcBef>
                <a:spcPct val="25000"/>
              </a:spcBef>
            </a:pPr>
            <a:r>
              <a:rPr lang="en-US" altLang="en-US" sz="2000" dirty="0" smtClean="0"/>
              <a:t>Main office </a:t>
            </a:r>
            <a:r>
              <a:rPr lang="en-US" altLang="en-US" sz="2000" dirty="0"/>
              <a:t>in </a:t>
            </a:r>
            <a:r>
              <a:rPr lang="en-US" altLang="en-US" sz="2000" dirty="0" smtClean="0"/>
              <a:t>New York, NY</a:t>
            </a:r>
          </a:p>
          <a:p>
            <a:pPr>
              <a:spcBef>
                <a:spcPct val="25000"/>
              </a:spcBef>
            </a:pPr>
            <a:r>
              <a:rPr lang="en-US" altLang="en-US" sz="2000" dirty="0" smtClean="0"/>
              <a:t>High-level </a:t>
            </a:r>
            <a:r>
              <a:rPr lang="en-US" altLang="en-US" sz="2000" dirty="0"/>
              <a:t>goal: Make an impact in the fields of </a:t>
            </a:r>
            <a:r>
              <a:rPr lang="en-US" altLang="en-US" sz="2000" dirty="0">
                <a:solidFill>
                  <a:srgbClr val="0432FF"/>
                </a:solidFill>
              </a:rPr>
              <a:t>biology </a:t>
            </a:r>
            <a:r>
              <a:rPr lang="en-US" altLang="en-US" sz="2000" dirty="0"/>
              <a:t>and </a:t>
            </a:r>
            <a:r>
              <a:rPr lang="en-US" altLang="en-US" sz="2000" dirty="0">
                <a:solidFill>
                  <a:srgbClr val="0432FF"/>
                </a:solidFill>
              </a:rPr>
              <a:t>chemistry </a:t>
            </a:r>
            <a:r>
              <a:rPr lang="en-US" altLang="en-US" sz="2000" dirty="0"/>
              <a:t>using advances in </a:t>
            </a:r>
            <a:r>
              <a:rPr lang="en-US" altLang="en-US" sz="2000" dirty="0">
                <a:solidFill>
                  <a:srgbClr val="0432FF"/>
                </a:solidFill>
              </a:rPr>
              <a:t>computational methods </a:t>
            </a:r>
            <a:r>
              <a:rPr lang="en-US" altLang="en-US" sz="2000" dirty="0"/>
              <a:t>and </a:t>
            </a:r>
            <a:r>
              <a:rPr lang="en-US" altLang="en-US" sz="2000" dirty="0">
                <a:solidFill>
                  <a:srgbClr val="0432FF"/>
                </a:solidFill>
              </a:rPr>
              <a:t>computer </a:t>
            </a:r>
            <a:r>
              <a:rPr lang="en-US" altLang="en-US" sz="2000" dirty="0" smtClean="0">
                <a:solidFill>
                  <a:srgbClr val="0432FF"/>
                </a:solidFill>
              </a:rPr>
              <a:t>hardware</a:t>
            </a:r>
          </a:p>
          <a:p>
            <a:pPr>
              <a:spcBef>
                <a:spcPct val="25000"/>
              </a:spcBef>
            </a:pPr>
            <a:r>
              <a:rPr lang="en-US" altLang="en-US" sz="2000" dirty="0" smtClean="0"/>
              <a:t>Develop Anton supercomputers for acceleration of molecular dynamics simulations</a:t>
            </a:r>
            <a:endParaRPr lang="en-US" altLang="en-US" sz="2000" dirty="0"/>
          </a:p>
        </p:txBody>
      </p:sp>
      <p:pic>
        <p:nvPicPr>
          <p:cNvPr id="1126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1" y="2209801"/>
            <a:ext cx="3998913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76200"/>
            <a:ext cx="50292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8126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GDB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1"/>
            <a:ext cx="10972800" cy="4830764"/>
          </a:xfrm>
        </p:spPr>
        <p:txBody>
          <a:bodyPr/>
          <a:lstStyle/>
          <a:p>
            <a:r>
              <a:rPr lang="en-US" dirty="0" smtClean="0"/>
              <a:t>Remote debugging for embedded platforms (</a:t>
            </a:r>
            <a:r>
              <a:rPr lang="en-US" dirty="0" err="1" smtClean="0"/>
              <a:t>gdb</a:t>
            </a:r>
            <a:r>
              <a:rPr lang="en-US" dirty="0" smtClean="0"/>
              <a:t>-server and target command)</a:t>
            </a:r>
          </a:p>
          <a:p>
            <a:r>
              <a:rPr lang="en-US" dirty="0" err="1" smtClean="0"/>
              <a:t>Watchpoints</a:t>
            </a:r>
            <a:r>
              <a:rPr lang="en-US" dirty="0" smtClean="0"/>
              <a:t> – triggers on memory access – useful to watch for corruption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watch &lt;expression&gt; </a:t>
            </a:r>
            <a:r>
              <a:rPr lang="en-US" dirty="0" smtClean="0"/>
              <a:t>(write), </a:t>
            </a:r>
            <a:r>
              <a:rPr lang="en-US" dirty="0" err="1" smtClean="0">
                <a:latin typeface="Consolas" panose="020B0609020204030204" pitchFamily="49" charset="0"/>
              </a:rPr>
              <a:t>rwatch</a:t>
            </a:r>
            <a:r>
              <a:rPr lang="en-US" dirty="0" smtClean="0"/>
              <a:t> (read), </a:t>
            </a:r>
            <a:r>
              <a:rPr lang="en-US" dirty="0" err="1" smtClean="0">
                <a:latin typeface="Consolas" panose="020B0609020204030204" pitchFamily="49" charset="0"/>
              </a:rPr>
              <a:t>awatch</a:t>
            </a:r>
            <a:r>
              <a:rPr lang="en-US" dirty="0" smtClean="0"/>
              <a:t> (r/w)</a:t>
            </a:r>
          </a:p>
          <a:p>
            <a:pPr lvl="1"/>
            <a:r>
              <a:rPr lang="en-US" dirty="0" smtClean="0"/>
              <a:t>HW </a:t>
            </a:r>
            <a:r>
              <a:rPr lang="en-US" dirty="0" err="1" smtClean="0"/>
              <a:t>watchpoints</a:t>
            </a:r>
            <a:r>
              <a:rPr lang="en-US" dirty="0" smtClean="0"/>
              <a:t> are free, but limited in number – 4 on x86</a:t>
            </a:r>
          </a:p>
          <a:p>
            <a:pPr lvl="1"/>
            <a:r>
              <a:rPr lang="en-US" dirty="0" smtClean="0"/>
              <a:t>SW </a:t>
            </a:r>
            <a:r>
              <a:rPr lang="en-US" dirty="0" err="1" smtClean="0"/>
              <a:t>watchpoints</a:t>
            </a:r>
            <a:r>
              <a:rPr lang="en-US" dirty="0" smtClean="0"/>
              <a:t> – unlimited, but expensive</a:t>
            </a:r>
          </a:p>
          <a:p>
            <a:r>
              <a:rPr lang="en-US" dirty="0" smtClean="0"/>
              <a:t>Conditional breakpoints</a:t>
            </a:r>
          </a:p>
          <a:p>
            <a:pPr lvl="1"/>
            <a:r>
              <a:rPr lang="en-US" dirty="0" smtClean="0"/>
              <a:t>break &lt;location&gt; [thread &lt;n&gt;] if &lt;condition&gt;</a:t>
            </a:r>
          </a:p>
          <a:p>
            <a:r>
              <a:rPr lang="en-US" dirty="0" smtClean="0"/>
              <a:t>Observe values at each break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command &lt;breakpoint&gt;</a:t>
            </a:r>
          </a:p>
          <a:p>
            <a:pPr marL="914400" lvl="2" indent="0">
              <a:buNone/>
            </a:pPr>
            <a:r>
              <a:rPr lang="en-US" dirty="0" smtClean="0">
                <a:latin typeface="Consolas" panose="020B0609020204030204" pitchFamily="49" charset="0"/>
              </a:rPr>
              <a:t>print </a:t>
            </a:r>
            <a:r>
              <a:rPr lang="en-US" dirty="0" err="1" smtClean="0">
                <a:latin typeface="Consolas" panose="020B0609020204030204" pitchFamily="49" charset="0"/>
              </a:rPr>
              <a:t>val</a:t>
            </a:r>
            <a:endParaRPr lang="en-US" dirty="0" smtClean="0">
              <a:latin typeface="Consolas" panose="020B0609020204030204" pitchFamily="49" charset="0"/>
            </a:endParaRPr>
          </a:p>
          <a:p>
            <a:pPr marL="914400" lvl="2" indent="0">
              <a:buNone/>
            </a:pPr>
            <a:r>
              <a:rPr lang="en-US" dirty="0" smtClean="0">
                <a:latin typeface="Consolas" panose="020B0609020204030204" pitchFamily="49" charset="0"/>
              </a:rPr>
              <a:t>continue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catch [exception | fork | signal | …]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9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 Hang with GDB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hanging periodically (once every 10,000 runs approximately)</a:t>
            </a:r>
          </a:p>
          <a:p>
            <a:r>
              <a:rPr lang="en-US" dirty="0" smtClean="0"/>
              <a:t>Job scheduler kills application</a:t>
            </a:r>
          </a:p>
          <a:p>
            <a:r>
              <a:rPr lang="en-US" dirty="0" smtClean="0"/>
              <a:t>Step 1: Reproduce</a:t>
            </a:r>
          </a:p>
          <a:p>
            <a:pPr lvl="1"/>
            <a:r>
              <a:rPr lang="en-US" dirty="0" smtClean="0"/>
              <a:t>Rerun of the same inputs doesn’t lead to hang</a:t>
            </a:r>
          </a:p>
          <a:p>
            <a:pPr lvl="1"/>
            <a:r>
              <a:rPr lang="en-US" dirty="0" smtClean="0"/>
              <a:t>Difficult to reproduce</a:t>
            </a:r>
          </a:p>
          <a:p>
            <a:r>
              <a:rPr lang="en-US" dirty="0" smtClean="0"/>
              <a:t>Step 2: Observe</a:t>
            </a:r>
          </a:p>
          <a:p>
            <a:pPr lvl="1"/>
            <a:r>
              <a:rPr lang="en-US" dirty="0" smtClean="0"/>
              <a:t>Add code to scheduler that detects hung application to request </a:t>
            </a:r>
            <a:r>
              <a:rPr lang="en-US" dirty="0" err="1" smtClean="0"/>
              <a:t>coredump</a:t>
            </a:r>
            <a:r>
              <a:rPr lang="en-US" dirty="0" smtClean="0"/>
              <a:t> (</a:t>
            </a:r>
            <a:r>
              <a:rPr lang="en-US" dirty="0" err="1" smtClean="0"/>
              <a:t>gcore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(Tip: core files are large but </a:t>
            </a:r>
            <a:r>
              <a:rPr lang="en-US" dirty="0" err="1" smtClean="0"/>
              <a:t>gzip</a:t>
            </a:r>
            <a:r>
              <a:rPr lang="en-US" dirty="0" smtClean="0"/>
              <a:t> really well)</a:t>
            </a:r>
          </a:p>
          <a:p>
            <a:pPr lvl="1"/>
            <a:r>
              <a:rPr lang="en-US" dirty="0" smtClean="0"/>
              <a:t>Analyze core dump</a:t>
            </a:r>
          </a:p>
          <a:p>
            <a:pPr lvl="1"/>
            <a:r>
              <a:rPr lang="en-US" dirty="0" err="1" smtClean="0">
                <a:latin typeface="Consolas" panose="020B0609020204030204" pitchFamily="49" charset="0"/>
              </a:rPr>
              <a:t>gdb</a:t>
            </a:r>
            <a:r>
              <a:rPr lang="en-US" dirty="0" smtClean="0">
                <a:latin typeface="Consolas" panose="020B0609020204030204" pitchFamily="49" charset="0"/>
              </a:rPr>
              <a:t> /my/app core.1234</a:t>
            </a:r>
            <a:endParaRPr lang="en-US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80976"/>
            <a:ext cx="10972800" cy="5686424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(</a:t>
            </a:r>
            <a:r>
              <a:rPr lang="en-US" sz="1200" dirty="0" err="1">
                <a:latin typeface="Consolas" panose="020B0609020204030204" pitchFamily="49" charset="0"/>
              </a:rPr>
              <a:t>gdb</a:t>
            </a:r>
            <a:r>
              <a:rPr lang="en-US" sz="1200" dirty="0">
                <a:latin typeface="Consolas" panose="020B0609020204030204" pitchFamily="49" charset="0"/>
              </a:rPr>
              <a:t>) info threads 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Id   Target Id         Frame 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* 1    LWP 5088          0x00007efc1b74d1ad in glob64 () from /lib64/libc.so.6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2    LWP 5263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b="1" dirty="0">
                <a:latin typeface="Consolas" panose="020B0609020204030204" pitchFamily="49" charset="0"/>
              </a:rPr>
              <a:t>  3    LWP 5265          0x00007efc1ff5370d in read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4    LWP 5732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5    LWP 5733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6    LWP 5734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7    LWP 5735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8    LWP 5736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9    LWP 5737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10   LWP 5738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11   LWP 5739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12   LWP 5740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  13   LWP 5741          0x00007efc1ff50945 in </a:t>
            </a:r>
            <a:r>
              <a:rPr lang="en-US" sz="1200" dirty="0" err="1">
                <a:latin typeface="Consolas" panose="020B0609020204030204" pitchFamily="49" charset="0"/>
              </a:rPr>
              <a:t>pthread_cond_wait</a:t>
            </a:r>
            <a:r>
              <a:rPr lang="en-US" sz="1200" dirty="0">
                <a:latin typeface="Consolas" panose="020B0609020204030204" pitchFamily="49" charset="0"/>
              </a:rPr>
              <a:t>@@GLIBC_2.3.2 () from /lib64/libpthread.so.0</a:t>
            </a:r>
          </a:p>
          <a:p>
            <a:pPr marL="0" indent="0">
              <a:buNone/>
            </a:pPr>
            <a:r>
              <a:rPr lang="en-US" sz="1200" dirty="0" smtClean="0">
                <a:latin typeface="Consolas" panose="020B0609020204030204" pitchFamily="49" charset="0"/>
              </a:rPr>
              <a:t>...</a:t>
            </a:r>
          </a:p>
          <a:p>
            <a:pPr marL="0" indent="0">
              <a:buNone/>
            </a:pPr>
            <a:r>
              <a:rPr lang="en-US" sz="1200" dirty="0" smtClean="0">
                <a:latin typeface="Consolas" panose="020B0609020204030204" pitchFamily="49" charset="0"/>
              </a:rPr>
              <a:t>(</a:t>
            </a:r>
            <a:r>
              <a:rPr lang="en-US" sz="1200" dirty="0" err="1">
                <a:latin typeface="Consolas" panose="020B0609020204030204" pitchFamily="49" charset="0"/>
              </a:rPr>
              <a:t>gdb</a:t>
            </a:r>
            <a:r>
              <a:rPr lang="en-US" sz="1200" dirty="0">
                <a:latin typeface="Consolas" panose="020B0609020204030204" pitchFamily="49" charset="0"/>
              </a:rPr>
              <a:t>) thread 3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[Switching to thread 3 (LWP 5265)]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#0  0x00007efc1ff5370d in read () from /lib64/libpthread.so.0</a:t>
            </a:r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r>
              <a:rPr lang="en-US" dirty="0" smtClean="0"/>
              <a:t>Stuck in read(), but why?</a:t>
            </a:r>
          </a:p>
          <a:p>
            <a:r>
              <a:rPr lang="en-US" dirty="0" smtClean="0"/>
              <a:t>libpthread.so is not compiled with debug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02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276226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(</a:t>
            </a:r>
            <a:r>
              <a:rPr lang="en-US" sz="1200" dirty="0" err="1">
                <a:latin typeface="Consolas" panose="020B0609020204030204" pitchFamily="49" charset="0"/>
              </a:rPr>
              <a:t>gdb</a:t>
            </a:r>
            <a:r>
              <a:rPr lang="en-US" sz="1200" dirty="0">
                <a:latin typeface="Consolas" panose="020B0609020204030204" pitchFamily="49" charset="0"/>
              </a:rPr>
              <a:t>) info registers</a:t>
            </a:r>
          </a:p>
          <a:p>
            <a:pPr marL="0" indent="0">
              <a:buNone/>
            </a:pPr>
            <a:r>
              <a:rPr lang="en-US" sz="1200" dirty="0" err="1">
                <a:latin typeface="Consolas" panose="020B0609020204030204" pitchFamily="49" charset="0"/>
              </a:rPr>
              <a:t>rax</a:t>
            </a:r>
            <a:r>
              <a:rPr lang="en-US" sz="1200" dirty="0">
                <a:latin typeface="Consolas" panose="020B0609020204030204" pitchFamily="49" charset="0"/>
              </a:rPr>
              <a:t>            0xfffffffffffffe00       -512</a:t>
            </a:r>
          </a:p>
          <a:p>
            <a:pPr marL="0" indent="0">
              <a:buNone/>
            </a:pPr>
            <a:r>
              <a:rPr lang="en-US" sz="1200" dirty="0" err="1">
                <a:latin typeface="Consolas" panose="020B0609020204030204" pitchFamily="49" charset="0"/>
              </a:rPr>
              <a:t>rbx</a:t>
            </a:r>
            <a:r>
              <a:rPr lang="en-US" sz="1200" dirty="0">
                <a:latin typeface="Consolas" panose="020B0609020204030204" pitchFamily="49" charset="0"/>
              </a:rPr>
              <a:t>            0x0      0</a:t>
            </a:r>
          </a:p>
          <a:p>
            <a:pPr marL="0" indent="0">
              <a:buNone/>
            </a:pPr>
            <a:r>
              <a:rPr lang="en-US" sz="1200" dirty="0" err="1">
                <a:latin typeface="Consolas" panose="020B0609020204030204" pitchFamily="49" charset="0"/>
              </a:rPr>
              <a:t>rcx</a:t>
            </a:r>
            <a:r>
              <a:rPr lang="en-US" sz="1200" dirty="0">
                <a:latin typeface="Consolas" panose="020B0609020204030204" pitchFamily="49" charset="0"/>
              </a:rPr>
              <a:t>            0xffffffffffffffff       -1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rdx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            0x4      4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rsi</a:t>
            </a:r>
            <a:r>
              <a:rPr 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0x7efc1aa620cc   139621243953356</a:t>
            </a:r>
          </a:p>
          <a:p>
            <a:pPr marL="0" indent="0">
              <a:buNone/>
            </a:pPr>
            <a:r>
              <a:rPr lang="en-US" sz="1200" dirty="0" err="1">
                <a:solidFill>
                  <a:srgbClr val="00B050"/>
                </a:solidFill>
                <a:latin typeface="Consolas" panose="020B0609020204030204" pitchFamily="49" charset="0"/>
              </a:rPr>
              <a:t>rdi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</a:rPr>
              <a:t>            0x0      0</a:t>
            </a:r>
          </a:p>
          <a:p>
            <a:pPr marL="0" indent="0">
              <a:buNone/>
            </a:pPr>
            <a:r>
              <a:rPr lang="en-US" sz="1200" dirty="0" err="1">
                <a:latin typeface="Consolas" panose="020B0609020204030204" pitchFamily="49" charset="0"/>
              </a:rPr>
              <a:t>rbp</a:t>
            </a:r>
            <a:r>
              <a:rPr lang="en-US" sz="1200" dirty="0">
                <a:latin typeface="Consolas" panose="020B0609020204030204" pitchFamily="49" charset="0"/>
              </a:rPr>
              <a:t>            0x4      </a:t>
            </a:r>
            <a:r>
              <a:rPr lang="en-US" sz="1200" dirty="0" err="1">
                <a:latin typeface="Consolas" panose="020B0609020204030204" pitchFamily="49" charset="0"/>
              </a:rPr>
              <a:t>0x4</a:t>
            </a:r>
            <a:endParaRPr lang="en-US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 err="1">
                <a:latin typeface="Consolas" panose="020B0609020204030204" pitchFamily="49" charset="0"/>
              </a:rPr>
              <a:t>rsp</a:t>
            </a:r>
            <a:r>
              <a:rPr lang="en-US" sz="1200" dirty="0">
                <a:latin typeface="Consolas" panose="020B0609020204030204" pitchFamily="49" charset="0"/>
              </a:rPr>
              <a:t>            0x7efc1aa62080   </a:t>
            </a:r>
            <a:r>
              <a:rPr lang="en-US" sz="1200" dirty="0" err="1">
                <a:latin typeface="Consolas" panose="020B0609020204030204" pitchFamily="49" charset="0"/>
              </a:rPr>
              <a:t>0x7efc1aa62080</a:t>
            </a:r>
            <a:endParaRPr lang="en-US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r8             0x1      1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r9             0x4b0    1200</a:t>
            </a:r>
          </a:p>
          <a:p>
            <a:pPr marL="0" indent="0">
              <a:buNone/>
            </a:pPr>
            <a:r>
              <a:rPr lang="en-US" sz="1200" dirty="0" smtClean="0">
                <a:latin typeface="Consolas" panose="020B0609020204030204" pitchFamily="49" charset="0"/>
              </a:rPr>
              <a:t>...</a:t>
            </a:r>
          </a:p>
          <a:p>
            <a:pPr marL="0" indent="0">
              <a:buNone/>
            </a:pPr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en.wikipedia.org/wiki/X86_calling_conventions</a:t>
            </a:r>
            <a:endParaRPr lang="en-US" sz="1200" dirty="0" smtClean="0"/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Consolas" panose="020B0609020204030204" pitchFamily="49" charset="0"/>
              </a:rPr>
              <a:t>$ man 2 read</a:t>
            </a:r>
          </a:p>
          <a:p>
            <a:pPr marL="0" indent="0">
              <a:buNone/>
            </a:pPr>
            <a:r>
              <a:rPr lang="en-US" sz="1200" dirty="0" smtClean="0">
                <a:latin typeface="Consolas" panose="020B0609020204030204" pitchFamily="49" charset="0"/>
              </a:rPr>
              <a:t>...</a:t>
            </a:r>
          </a:p>
          <a:p>
            <a:pPr marL="0" indent="0">
              <a:buNone/>
            </a:pPr>
            <a:r>
              <a:rPr lang="en-US" sz="1200" b="1" dirty="0" err="1">
                <a:latin typeface="Consolas" panose="020B0609020204030204" pitchFamily="49" charset="0"/>
              </a:rPr>
              <a:t>ssize_t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read(</a:t>
            </a:r>
            <a:r>
              <a:rPr lang="en-US" sz="1200" b="1" dirty="0" err="1">
                <a:solidFill>
                  <a:srgbClr val="00B050"/>
                </a:solidFill>
                <a:latin typeface="Consolas" panose="020B0609020204030204" pitchFamily="49" charset="0"/>
              </a:rPr>
              <a:t>int</a:t>
            </a:r>
            <a:r>
              <a:rPr lang="en-US" sz="1200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B050"/>
                </a:solidFill>
                <a:latin typeface="Consolas" panose="020B0609020204030204" pitchFamily="49" charset="0"/>
              </a:rPr>
              <a:t>fd</a:t>
            </a:r>
            <a:r>
              <a:rPr lang="en-US" sz="1200" b="1" dirty="0">
                <a:solidFill>
                  <a:srgbClr val="00B050"/>
                </a:solidFill>
                <a:latin typeface="Consolas" panose="020B0609020204030204" pitchFamily="49" charset="0"/>
              </a:rPr>
              <a:t>,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void</a:t>
            </a:r>
            <a:r>
              <a:rPr 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*</a:t>
            </a:r>
            <a:r>
              <a:rPr lang="en-US" sz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buf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  <a:r>
              <a:rPr lang="en-US" sz="1200" dirty="0">
                <a:latin typeface="Consolas" panose="020B0609020204030204" pitchFamily="49" charset="0"/>
              </a:rPr>
              <a:t> </a:t>
            </a:r>
            <a:r>
              <a:rPr lang="en-US" sz="12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size_t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 count</a:t>
            </a:r>
            <a:r>
              <a:rPr lang="en-US" sz="1200" b="1" dirty="0" smtClean="0"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/>
            </a:r>
            <a:br>
              <a:rPr lang="en-US" sz="1200" dirty="0">
                <a:latin typeface="Consolas" panose="020B0609020204030204" pitchFamily="49" charset="0"/>
              </a:rPr>
            </a:br>
            <a:r>
              <a:rPr lang="en-US" sz="2000" dirty="0" smtClean="0"/>
              <a:t>read(</a:t>
            </a:r>
            <a:r>
              <a:rPr lang="en-US" sz="2000" dirty="0" err="1" smtClean="0"/>
              <a:t>fd</a:t>
            </a:r>
            <a:r>
              <a:rPr lang="en-US" sz="2000" dirty="0" smtClean="0"/>
              <a:t> = 0, </a:t>
            </a:r>
            <a:r>
              <a:rPr lang="en-US" sz="2000" dirty="0" err="1" smtClean="0"/>
              <a:t>buf</a:t>
            </a:r>
            <a:r>
              <a:rPr lang="en-US" sz="2000" dirty="0" smtClean="0"/>
              <a:t>, 4);    &lt;- </a:t>
            </a:r>
            <a:r>
              <a:rPr lang="en-US" sz="2000" dirty="0" err="1" smtClean="0"/>
              <a:t>fd</a:t>
            </a:r>
            <a:r>
              <a:rPr lang="en-US" sz="2000" dirty="0" smtClean="0"/>
              <a:t> 0 is STDIN</a:t>
            </a:r>
            <a:endParaRPr lang="en-US" sz="1200" dirty="0">
              <a:latin typeface="Consolas" panose="020B0609020204030204" pitchFamily="49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75861"/>
              </p:ext>
            </p:extLst>
          </p:nvPr>
        </p:nvGraphicFramePr>
        <p:xfrm>
          <a:off x="619125" y="3162299"/>
          <a:ext cx="10744200" cy="1280160"/>
        </p:xfrm>
        <a:graphic>
          <a:graphicData uri="http://schemas.openxmlformats.org/drawingml/2006/table">
            <a:tbl>
              <a:tblPr/>
              <a:tblGrid>
                <a:gridCol w="1790700">
                  <a:extLst>
                    <a:ext uri="{9D8B030D-6E8A-4147-A177-3AD203B41FA5}">
                      <a16:colId xmlns:a16="http://schemas.microsoft.com/office/drawing/2014/main" val="3624613717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1363258772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719016718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682748084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1609200351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545461846"/>
                    </a:ext>
                  </a:extLst>
                </a:gridCol>
              </a:tblGrid>
              <a:tr h="1188720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System V AMD64 ABI</a:t>
                      </a:r>
                      <a:r>
                        <a:rPr lang="en-US" sz="1200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3"/>
                        </a:rPr>
                        <a:t>[22]</a:t>
                      </a:r>
                      <a:endParaRPr lang="en-US" sz="12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u="none" strike="noStrike" dirty="0">
                          <a:solidFill>
                            <a:srgbClr val="0B0080"/>
                          </a:solidFill>
                          <a:effectLst/>
                          <a:hlinkClick r:id="rId4" tooltip="Solaris (operating system)"/>
                        </a:rPr>
                        <a:t>Solaris</a:t>
                      </a:r>
                      <a:r>
                        <a:rPr lang="pt-BR" sz="1200" dirty="0">
                          <a:effectLst/>
                        </a:rPr>
                        <a:t>, </a:t>
                      </a:r>
                      <a:r>
                        <a:rPr lang="pt-BR" sz="1200" u="none" strike="noStrike" dirty="0">
                          <a:solidFill>
                            <a:srgbClr val="0B0080"/>
                          </a:solidFill>
                          <a:effectLst/>
                          <a:hlinkClick r:id="rId5" tooltip="Linux"/>
                        </a:rPr>
                        <a:t>Linux</a:t>
                      </a:r>
                      <a:r>
                        <a:rPr lang="pt-BR" sz="1200" dirty="0">
                          <a:effectLst/>
                        </a:rPr>
                        <a:t>, </a:t>
                      </a:r>
                      <a:r>
                        <a:rPr lang="pt-BR" sz="1200" u="none" strike="noStrike" dirty="0">
                          <a:solidFill>
                            <a:srgbClr val="0B0080"/>
                          </a:solidFill>
                          <a:effectLst/>
                          <a:hlinkClick r:id="rId6" tooltip="Berkeley Software Distribution"/>
                        </a:rPr>
                        <a:t>BSD</a:t>
                      </a:r>
                      <a:r>
                        <a:rPr lang="pt-BR" sz="1200" dirty="0">
                          <a:effectLst/>
                        </a:rPr>
                        <a:t>, </a:t>
                      </a:r>
                      <a:r>
                        <a:rPr lang="pt-BR" sz="1200" u="none" strike="noStrike" dirty="0">
                          <a:solidFill>
                            <a:srgbClr val="0B0080"/>
                          </a:solidFill>
                          <a:effectLst/>
                          <a:hlinkClick r:id="rId7" tooltip="OS X"/>
                        </a:rPr>
                        <a:t>OS X</a:t>
                      </a:r>
                      <a:r>
                        <a:rPr lang="pt-BR" sz="1200" dirty="0">
                          <a:effectLst/>
                        </a:rPr>
                        <a:t> (</a:t>
                      </a:r>
                      <a:r>
                        <a:rPr lang="pt-BR" sz="1200" u="none" strike="noStrike" dirty="0">
                          <a:solidFill>
                            <a:srgbClr val="0B0080"/>
                          </a:solidFill>
                          <a:effectLst/>
                          <a:hlinkClick r:id="rId8" tooltip="GNU Compiler Collection"/>
                        </a:rPr>
                        <a:t>GCC</a:t>
                      </a:r>
                      <a:r>
                        <a:rPr lang="pt-BR" sz="1200" dirty="0">
                          <a:effectLst/>
                        </a:rPr>
                        <a:t>, </a:t>
                      </a:r>
                      <a:r>
                        <a:rPr lang="pt-BR" sz="1200" u="none" strike="noStrike" dirty="0">
                          <a:solidFill>
                            <a:srgbClr val="0B0080"/>
                          </a:solidFill>
                          <a:effectLst/>
                          <a:hlinkClick r:id="rId9" tooltip="Intel C++ Compiler"/>
                        </a:rPr>
                        <a:t>Intel C++ Compiler</a:t>
                      </a:r>
                      <a:r>
                        <a:rPr lang="pt-BR" sz="1200" dirty="0">
                          <a:effectLst/>
                        </a:rPr>
                        <a:t>)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RDI, RSI, RDX</a:t>
                      </a:r>
                      <a:r>
                        <a:rPr lang="pt-BR" sz="1200" dirty="0">
                          <a:effectLst/>
                        </a:rPr>
                        <a:t>, RCX, R8, R9, [XYZ]MM0–7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RTL (C)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Caller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Stack aligned on 16 bytes boundary. 128 bytes </a:t>
                      </a:r>
                      <a:r>
                        <a:rPr lang="en-US" sz="1200" u="none" strike="noStrike" dirty="0">
                          <a:solidFill>
                            <a:srgbClr val="0B0080"/>
                          </a:solidFill>
                          <a:effectLst/>
                          <a:hlinkClick r:id="rId10" tooltip="Red zone (computing)"/>
                        </a:rPr>
                        <a:t>red zone</a:t>
                      </a:r>
                      <a:r>
                        <a:rPr lang="en-US" sz="1200" dirty="0">
                          <a:effectLst/>
                        </a:rPr>
                        <a:t> below stack. </a:t>
                      </a:r>
                      <a:r>
                        <a:rPr lang="en-US" sz="1200" b="1" dirty="0">
                          <a:effectLst/>
                        </a:rPr>
                        <a:t>The kernel interface uses </a:t>
                      </a: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</a:rPr>
                        <a:t>RDI</a:t>
                      </a:r>
                      <a:r>
                        <a:rPr lang="en-US" sz="1200" b="1" dirty="0">
                          <a:effectLst/>
                        </a:rPr>
                        <a:t>, </a:t>
                      </a: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</a:rPr>
                        <a:t>RSI</a:t>
                      </a:r>
                      <a:r>
                        <a:rPr lang="en-US" sz="1200" b="1" dirty="0">
                          <a:effectLst/>
                        </a:rPr>
                        <a:t>, </a:t>
                      </a:r>
                      <a:r>
                        <a:rPr lang="en-US" sz="1200" b="1" dirty="0">
                          <a:solidFill>
                            <a:srgbClr val="7030A0"/>
                          </a:solidFill>
                          <a:effectLst/>
                        </a:rPr>
                        <a:t>RDX</a:t>
                      </a:r>
                      <a:r>
                        <a:rPr lang="en-US" sz="1200" b="1" dirty="0">
                          <a:effectLst/>
                        </a:rPr>
                        <a:t>, R10, R8 and R9. </a:t>
                      </a:r>
                      <a:r>
                        <a:rPr lang="en-US" sz="1200" dirty="0">
                          <a:effectLst/>
                        </a:rPr>
                        <a:t>In C++, this is the first parameter.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13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73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 in Hanging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2576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void </a:t>
            </a:r>
            <a:r>
              <a:rPr lang="en-US" sz="1400" dirty="0" err="1">
                <a:latin typeface="Consolas" panose="020B0609020204030204" pitchFamily="49" charset="0"/>
              </a:rPr>
              <a:t>MyServer</a:t>
            </a:r>
            <a:r>
              <a:rPr lang="en-US" sz="1400" dirty="0">
                <a:latin typeface="Consolas" panose="020B0609020204030204" pitchFamily="49" charset="0"/>
              </a:rPr>
              <a:t>::</a:t>
            </a:r>
            <a:r>
              <a:rPr lang="en-US" sz="1400" dirty="0" err="1">
                <a:latin typeface="Consolas" panose="020B0609020204030204" pitchFamily="49" charset="0"/>
              </a:rPr>
              <a:t>main_loop</a:t>
            </a:r>
            <a:r>
              <a:rPr lang="en-US" sz="1400" dirty="0"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while (!</a:t>
            </a:r>
            <a:r>
              <a:rPr lang="en-US" sz="1400" dirty="0" err="1">
                <a:latin typeface="Consolas" panose="020B0609020204030204" pitchFamily="49" charset="0"/>
              </a:rPr>
              <a:t>m_thread_exit</a:t>
            </a:r>
            <a:r>
              <a:rPr lang="en-US" sz="1400" dirty="0"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    ret = read(</a:t>
            </a:r>
            <a:r>
              <a:rPr lang="en-US" sz="1400" dirty="0" err="1">
                <a:latin typeface="Consolas" panose="020B0609020204030204" pitchFamily="49" charset="0"/>
              </a:rPr>
              <a:t>m_socket</a:t>
            </a:r>
            <a:r>
              <a:rPr lang="en-US" sz="1400" dirty="0">
                <a:latin typeface="Consolas" panose="020B0609020204030204" pitchFamily="49" charset="0"/>
              </a:rPr>
              <a:t>, &amp;</a:t>
            </a:r>
            <a:r>
              <a:rPr lang="en-US" sz="1400" dirty="0" err="1">
                <a:latin typeface="Consolas" panose="020B0609020204030204" pitchFamily="49" charset="0"/>
              </a:rPr>
              <a:t>m_buf</a:t>
            </a:r>
            <a:r>
              <a:rPr lang="en-US" sz="1400" dirty="0">
                <a:latin typeface="Consolas" panose="020B0609020204030204" pitchFamily="49" charset="0"/>
              </a:rPr>
              <a:t>, 4);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    if (ret &lt;= 0) return;       // returns on EOF or error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    // Process data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14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nsolas" panose="020B0609020204030204" pitchFamily="49" charset="0"/>
              </a:rPr>
              <a:t>void </a:t>
            </a:r>
            <a:r>
              <a:rPr lang="en-US" sz="1400" dirty="0" err="1" smtClean="0">
                <a:latin typeface="Consolas" panose="020B0609020204030204" pitchFamily="49" charset="0"/>
              </a:rPr>
              <a:t>MyServer</a:t>
            </a:r>
            <a:r>
              <a:rPr lang="en-US" sz="1400" dirty="0">
                <a:latin typeface="Consolas" panose="020B0609020204030204" pitchFamily="49" charset="0"/>
              </a:rPr>
              <a:t>::cleanup()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log("Cleaning up </a:t>
            </a:r>
            <a:r>
              <a:rPr lang="en-US" sz="1400" dirty="0" smtClean="0">
                <a:latin typeface="Consolas" panose="020B0609020204030204" pitchFamily="49" charset="0"/>
              </a:rPr>
              <a:t>server</a:t>
            </a:r>
            <a:r>
              <a:rPr lang="en-US" sz="1400" dirty="0">
                <a:latin typeface="Consolas" panose="020B0609020204030204" pitchFamily="49" charset="0"/>
              </a:rPr>
              <a:t>...\n");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latin typeface="Consolas" panose="020B0609020204030204" pitchFamily="49" charset="0"/>
              </a:rPr>
              <a:t>close(</a:t>
            </a:r>
            <a:r>
              <a:rPr lang="en-US" sz="1400" dirty="0" err="1" smtClean="0">
                <a:latin typeface="Consolas" panose="020B0609020204030204" pitchFamily="49" charset="0"/>
              </a:rPr>
              <a:t>m_socket</a:t>
            </a:r>
            <a:r>
              <a:rPr lang="en-US" sz="1400" dirty="0" smtClean="0">
                <a:latin typeface="Consolas" panose="020B0609020204030204" pitchFamily="49" charset="0"/>
              </a:rPr>
              <a:t>);               </a:t>
            </a:r>
            <a:r>
              <a:rPr lang="en-US" sz="1400" dirty="0">
                <a:latin typeface="Consolas" panose="020B0609020204030204" pitchFamily="49" charset="0"/>
              </a:rPr>
              <a:t>// tear down </a:t>
            </a:r>
            <a:r>
              <a:rPr lang="en-US" sz="1400" dirty="0" smtClean="0">
                <a:latin typeface="Consolas" panose="020B0609020204030204" pitchFamily="49" charset="0"/>
              </a:rPr>
              <a:t>connection</a:t>
            </a:r>
            <a:endParaRPr lang="en-US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B05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err="1">
                <a:solidFill>
                  <a:srgbClr val="00B050"/>
                </a:solidFill>
                <a:latin typeface="Consolas" panose="020B0609020204030204" pitchFamily="49" charset="0"/>
              </a:rPr>
              <a:t>m_thread_exit</a:t>
            </a:r>
            <a:r>
              <a:rPr lang="en-US" sz="1400" dirty="0">
                <a:solidFill>
                  <a:srgbClr val="00B050"/>
                </a:solidFill>
                <a:latin typeface="Consolas" panose="020B0609020204030204" pitchFamily="49" charset="0"/>
              </a:rPr>
              <a:t> = true;          // signal exit to main loop thread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B050"/>
                </a:solidFill>
                <a:latin typeface="Consolas" panose="020B0609020204030204" pitchFamily="49" charset="0"/>
              </a:rPr>
              <a:t>    wait();                        // wait for it to finish</a:t>
            </a:r>
          </a:p>
          <a:p>
            <a:pPr marL="0" indent="0">
              <a:buNone/>
            </a:pPr>
            <a:r>
              <a:rPr lang="en-US" sz="1400" dirty="0" smtClean="0">
                <a:latin typeface="Consolas" panose="020B0609020204030204" pitchFamily="49" charset="0"/>
              </a:rPr>
              <a:t>}</a:t>
            </a:r>
          </a:p>
          <a:p>
            <a:r>
              <a:rPr lang="en-US" sz="2000" dirty="0" smtClean="0"/>
              <a:t>Race between close() and read()</a:t>
            </a:r>
          </a:p>
          <a:p>
            <a:r>
              <a:rPr lang="en-US" sz="2000" dirty="0"/>
              <a:t>O</a:t>
            </a:r>
            <a:r>
              <a:rPr lang="en-US" sz="2000" dirty="0" smtClean="0"/>
              <a:t>bject is cleaned up, and memory used for something else that sets </a:t>
            </a:r>
            <a:r>
              <a:rPr lang="en-US" sz="2000" dirty="0" err="1" smtClean="0"/>
              <a:t>m_socket</a:t>
            </a:r>
            <a:r>
              <a:rPr lang="en-US" sz="2000" dirty="0" smtClean="0"/>
              <a:t> = 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26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38275" y="351632"/>
            <a:ext cx="10972800" cy="1143000"/>
          </a:xfrm>
        </p:spPr>
        <p:txBody>
          <a:bodyPr/>
          <a:lstStyle/>
          <a:p>
            <a:r>
              <a:rPr lang="en-US" dirty="0" smtClean="0"/>
              <a:t>Observe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1601"/>
            <a:ext cx="10972800" cy="4525963"/>
          </a:xfrm>
        </p:spPr>
        <p:txBody>
          <a:bodyPr/>
          <a:lstStyle/>
          <a:p>
            <a:r>
              <a:rPr lang="en-US" dirty="0" smtClean="0"/>
              <a:t>Wireshark is the best GUI tool for network capture/debug</a:t>
            </a:r>
          </a:p>
          <a:p>
            <a:r>
              <a:rPr lang="en-US" dirty="0" err="1" smtClean="0">
                <a:latin typeface="Consolas" panose="020B0609020204030204" pitchFamily="49" charset="0"/>
              </a:rPr>
              <a:t>tcpdump</a:t>
            </a:r>
            <a:r>
              <a:rPr lang="en-US" dirty="0" smtClean="0"/>
              <a:t> to capture output to file, then visualize with </a:t>
            </a:r>
            <a:r>
              <a:rPr lang="en-US" dirty="0" err="1" smtClean="0"/>
              <a:t>wireshark</a:t>
            </a:r>
            <a:endParaRPr lang="en-US" dirty="0" smtClean="0"/>
          </a:p>
          <a:p>
            <a:r>
              <a:rPr lang="en-US" dirty="0" smtClean="0"/>
              <a:t>Note: capture specification language and visual selection language are different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man 7 </a:t>
            </a:r>
            <a:r>
              <a:rPr lang="en-US" dirty="0" err="1" smtClean="0">
                <a:latin typeface="Consolas" panose="020B0609020204030204" pitchFamily="49" charset="0"/>
              </a:rPr>
              <a:t>pcap</a:t>
            </a:r>
            <a:r>
              <a:rPr lang="en-US" dirty="0" smtClean="0">
                <a:latin typeface="Consolas" panose="020B0609020204030204" pitchFamily="49" charset="0"/>
              </a:rPr>
              <a:t>-filter</a:t>
            </a:r>
            <a:r>
              <a:rPr lang="en-US" dirty="0" smtClean="0"/>
              <a:t> for capture</a:t>
            </a:r>
          </a:p>
          <a:p>
            <a:pPr lvl="2"/>
            <a:r>
              <a:rPr lang="en-US" dirty="0" err="1">
                <a:latin typeface="Consolas" panose="020B0609020204030204" pitchFamily="49" charset="0"/>
              </a:rPr>
              <a:t>tcpdump</a:t>
            </a:r>
            <a:r>
              <a:rPr lang="en-US" dirty="0">
                <a:latin typeface="Consolas" panose="020B0609020204030204" pitchFamily="49" charset="0"/>
              </a:rPr>
              <a:t> -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</a:rPr>
              <a:t>eth0 </a:t>
            </a:r>
            <a:r>
              <a:rPr lang="en-US" b="1" dirty="0" err="1">
                <a:solidFill>
                  <a:srgbClr val="00B050"/>
                </a:solidFill>
                <a:latin typeface="Consolas" panose="020B0609020204030204" pitchFamily="49" charset="0"/>
              </a:rPr>
              <a:t>tcp</a:t>
            </a:r>
            <a:r>
              <a:rPr lang="en-US" b="1" dirty="0">
                <a:solidFill>
                  <a:srgbClr val="00B050"/>
                </a:solidFill>
                <a:latin typeface="Consolas" panose="020B0609020204030204" pitchFamily="49" charset="0"/>
              </a:rPr>
              <a:t> port 80 and host </a:t>
            </a:r>
            <a:r>
              <a:rPr lang="en-US" b="1" dirty="0" smtClean="0">
                <a:solidFill>
                  <a:srgbClr val="00B050"/>
                </a:solidFill>
                <a:latin typeface="Consolas" panose="020B0609020204030204" pitchFamily="49" charset="0"/>
              </a:rPr>
              <a:t>142.250.64.78 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man 4 </a:t>
            </a:r>
            <a:r>
              <a:rPr lang="en-US" dirty="0" err="1" smtClean="0">
                <a:latin typeface="Consolas" panose="020B0609020204030204" pitchFamily="49" charset="0"/>
              </a:rPr>
              <a:t>wireshark</a:t>
            </a:r>
            <a:r>
              <a:rPr lang="en-US" dirty="0" smtClean="0">
                <a:latin typeface="Consolas" panose="020B0609020204030204" pitchFamily="49" charset="0"/>
              </a:rPr>
              <a:t>-filter</a:t>
            </a:r>
          </a:p>
          <a:p>
            <a:pPr lvl="2"/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tcp.port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 == 80 and </a:t>
            </a:r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ip.addr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 == </a:t>
            </a:r>
            <a:r>
              <a:rPr lang="en-US" b="1" dirty="0">
                <a:solidFill>
                  <a:srgbClr val="00B050"/>
                </a:solidFill>
                <a:latin typeface="Consolas" panose="020B0609020204030204" pitchFamily="49" charset="0"/>
              </a:rPr>
              <a:t>142.250.64.78</a:t>
            </a:r>
            <a:endParaRPr lang="en-US" dirty="0" smtClean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r>
              <a:rPr lang="en-US" dirty="0" smtClean="0"/>
              <a:t>Try to capture as much as possible without missed packets, filter in </a:t>
            </a:r>
            <a:r>
              <a:rPr lang="en-US" dirty="0" err="1" smtClean="0"/>
              <a:t>wireshark</a:t>
            </a:r>
            <a:endParaRPr lang="en-US" dirty="0" smtClean="0"/>
          </a:p>
          <a:p>
            <a:pPr lvl="1"/>
            <a:r>
              <a:rPr lang="en-US" dirty="0" smtClean="0"/>
              <a:t>For fast streams kernel cannot keep up - look for ‘dropped by kernel’ statistic</a:t>
            </a:r>
          </a:p>
          <a:p>
            <a:r>
              <a:rPr lang="en-US" dirty="0" smtClean="0"/>
              <a:t>Wireshark can follow TCP streams</a:t>
            </a:r>
          </a:p>
          <a:p>
            <a:pPr lvl="1"/>
            <a:endParaRPr lang="en-US" dirty="0"/>
          </a:p>
        </p:txBody>
      </p:sp>
      <p:pic>
        <p:nvPicPr>
          <p:cNvPr id="7174" name="Picture 6" descr="https://www.wireshark.org/assets/theme-2015/images/wireshark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353" y="390129"/>
            <a:ext cx="2755446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5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1475" y="-134937"/>
            <a:ext cx="10972800" cy="1143000"/>
          </a:xfrm>
        </p:spPr>
        <p:txBody>
          <a:bodyPr/>
          <a:lstStyle/>
          <a:p>
            <a:r>
              <a:rPr lang="en-US" dirty="0" smtClean="0"/>
              <a:t>TCP Packet Loss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375"/>
            <a:ext cx="12275215" cy="6143625"/>
          </a:xfrm>
        </p:spPr>
      </p:pic>
    </p:spTree>
    <p:extLst>
      <p:ext uri="{BB962C8B-B14F-4D97-AF65-F5344CB8AC3E}">
        <p14:creationId xmlns:p14="http://schemas.microsoft.com/office/powerpoint/2010/main" val="111813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" y="1190626"/>
            <a:ext cx="10972800" cy="4525963"/>
          </a:xfrm>
        </p:spPr>
        <p:txBody>
          <a:bodyPr/>
          <a:lstStyle/>
          <a:p>
            <a:r>
              <a:rPr lang="en-US" dirty="0" smtClean="0"/>
              <a:t>Observability is key!</a:t>
            </a:r>
          </a:p>
          <a:p>
            <a:r>
              <a:rPr lang="en-US" dirty="0" smtClean="0"/>
              <a:t>Get an analyzer for any interface which you are building hardware for</a:t>
            </a:r>
          </a:p>
          <a:p>
            <a:r>
              <a:rPr lang="en-US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C / SPI</a:t>
            </a:r>
          </a:p>
          <a:p>
            <a:pPr lvl="1"/>
            <a:r>
              <a:rPr lang="en-US" dirty="0" err="1"/>
              <a:t>Saleae</a:t>
            </a:r>
            <a:r>
              <a:rPr lang="en-US" dirty="0"/>
              <a:t> Logic analyzer (</a:t>
            </a:r>
            <a:r>
              <a:rPr lang="en-US" dirty="0">
                <a:hlinkClick r:id="rId2"/>
              </a:rPr>
              <a:t>www.saleae.com</a:t>
            </a:r>
            <a:r>
              <a:rPr lang="en-US" dirty="0" smtClean="0"/>
              <a:t>) – Linux support</a:t>
            </a:r>
            <a:endParaRPr lang="en-US" dirty="0"/>
          </a:p>
          <a:p>
            <a:pPr lvl="1"/>
            <a:r>
              <a:rPr lang="en-US" dirty="0" smtClean="0"/>
              <a:t>Beagle analyzer (</a:t>
            </a:r>
            <a:r>
              <a:rPr lang="en-US" dirty="0" smtClean="0">
                <a:hlinkClick r:id="rId3"/>
              </a:rPr>
              <a:t>www.totalphase.com</a:t>
            </a:r>
            <a:r>
              <a:rPr lang="en-US" dirty="0" smtClean="0"/>
              <a:t>) – Linux support</a:t>
            </a:r>
          </a:p>
          <a:p>
            <a:pPr lvl="1"/>
            <a:r>
              <a:rPr lang="en-US" dirty="0" smtClean="0"/>
              <a:t>Easyi2c (</a:t>
            </a:r>
            <a:r>
              <a:rPr lang="en-US" dirty="0" smtClean="0">
                <a:hlinkClick r:id="rId4"/>
              </a:rPr>
              <a:t>www.easyi2c.com</a:t>
            </a:r>
            <a:r>
              <a:rPr lang="en-US" dirty="0" smtClean="0"/>
              <a:t>) – Windows only</a:t>
            </a:r>
          </a:p>
          <a:p>
            <a:r>
              <a:rPr lang="en-US" dirty="0" smtClean="0"/>
              <a:t>USB</a:t>
            </a:r>
          </a:p>
          <a:p>
            <a:pPr lvl="1"/>
            <a:r>
              <a:rPr lang="en-US" dirty="0" err="1" smtClean="0"/>
              <a:t>Tcpdump</a:t>
            </a:r>
            <a:r>
              <a:rPr lang="en-US" dirty="0" smtClean="0"/>
              <a:t> / </a:t>
            </a:r>
            <a:r>
              <a:rPr lang="en-US" dirty="0" err="1" smtClean="0"/>
              <a:t>wireshark</a:t>
            </a:r>
            <a:r>
              <a:rPr lang="en-US" dirty="0" smtClean="0"/>
              <a:t> supports USB!</a:t>
            </a:r>
          </a:p>
          <a:p>
            <a:pPr lvl="2"/>
            <a:r>
              <a:rPr lang="en-US" dirty="0" err="1" smtClean="0">
                <a:latin typeface="Consolas" panose="020B0609020204030204" pitchFamily="49" charset="0"/>
              </a:rPr>
              <a:t>modprobe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</a:rPr>
              <a:t>usbmon</a:t>
            </a:r>
            <a:endParaRPr lang="en-US" dirty="0" smtClean="0"/>
          </a:p>
          <a:p>
            <a:pPr lvl="2"/>
            <a:r>
              <a:rPr lang="en-US" dirty="0" err="1" smtClean="0">
                <a:latin typeface="Consolas" panose="020B0609020204030204" pitchFamily="49" charset="0"/>
              </a:rPr>
              <a:t>tcpdump</a:t>
            </a:r>
            <a:r>
              <a:rPr lang="en-US" dirty="0" smtClean="0">
                <a:latin typeface="Consolas" panose="020B0609020204030204" pitchFamily="49" charset="0"/>
              </a:rPr>
              <a:t> -</a:t>
            </a:r>
            <a:r>
              <a:rPr lang="en-US" dirty="0" err="1" smtClean="0">
                <a:latin typeface="Consolas" panose="020B0609020204030204" pitchFamily="49" charset="0"/>
              </a:rPr>
              <a:t>i</a:t>
            </a:r>
            <a:r>
              <a:rPr lang="en-US" dirty="0" smtClean="0">
                <a:latin typeface="Consolas" panose="020B0609020204030204" pitchFamily="49" charset="0"/>
              </a:rPr>
              <a:t> usbmon1</a:t>
            </a:r>
          </a:p>
          <a:p>
            <a:r>
              <a:rPr lang="en-US" dirty="0" err="1" smtClean="0"/>
              <a:t>PCIe</a:t>
            </a:r>
            <a:r>
              <a:rPr lang="en-US" dirty="0" smtClean="0"/>
              <a:t> / </a:t>
            </a:r>
            <a:r>
              <a:rPr lang="en-US" dirty="0" err="1" smtClean="0"/>
              <a:t>NVMe</a:t>
            </a:r>
            <a:r>
              <a:rPr lang="en-US" dirty="0" smtClean="0"/>
              <a:t> / SATA, other high speed protocols</a:t>
            </a:r>
            <a:endParaRPr lang="en-US" dirty="0"/>
          </a:p>
          <a:p>
            <a:pPr lvl="1"/>
            <a:r>
              <a:rPr lang="en-US" dirty="0" err="1" smtClean="0"/>
              <a:t>LeCroy</a:t>
            </a:r>
            <a:r>
              <a:rPr lang="en-US" dirty="0"/>
              <a:t> </a:t>
            </a:r>
            <a:r>
              <a:rPr lang="en-US" dirty="0" smtClean="0"/>
              <a:t>protocol analyzers (</a:t>
            </a:r>
            <a:r>
              <a:rPr lang="en-US" dirty="0" smtClean="0">
                <a:hlinkClick r:id="rId5"/>
              </a:rPr>
              <a:t>www.teledynelecroy.com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Keysight</a:t>
            </a:r>
            <a:r>
              <a:rPr lang="en-US" dirty="0" smtClean="0"/>
              <a:t> protocol analyzers (</a:t>
            </a:r>
            <a:r>
              <a:rPr lang="en-US" dirty="0" smtClean="0">
                <a:hlinkClick r:id="rId6"/>
              </a:rPr>
              <a:t>www.keysight.com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9218" name="Picture 2" descr="Siglent SLA1016 16 Channel Logic analyzer module + License key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925" y="255589"/>
            <a:ext cx="2203450" cy="181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5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Periodic loss of i2c bus connected to Xilinx FPGA</a:t>
            </a:r>
          </a:p>
          <a:p>
            <a:pPr lvl="1"/>
            <a:r>
              <a:rPr lang="en-US" dirty="0" smtClean="0"/>
              <a:t>Once every few days in normal operation</a:t>
            </a:r>
          </a:p>
          <a:p>
            <a:pPr lvl="1"/>
            <a:r>
              <a:rPr lang="en-US" dirty="0" smtClean="0"/>
              <a:t>Devices stop responding, board reset required</a:t>
            </a:r>
          </a:p>
          <a:p>
            <a:r>
              <a:rPr lang="en-US" dirty="0" smtClean="0"/>
              <a:t>Step 1</a:t>
            </a:r>
            <a:r>
              <a:rPr lang="en-US" dirty="0"/>
              <a:t> </a:t>
            </a:r>
            <a:r>
              <a:rPr lang="en-US" dirty="0" smtClean="0"/>
              <a:t>– Reproduce</a:t>
            </a:r>
          </a:p>
          <a:p>
            <a:pPr lvl="1"/>
            <a:r>
              <a:rPr lang="en-US" dirty="0" smtClean="0"/>
              <a:t>Increase activity on i2c bus</a:t>
            </a:r>
          </a:p>
          <a:p>
            <a:pPr lvl="1"/>
            <a:r>
              <a:rPr lang="en-US" dirty="0" smtClean="0"/>
              <a:t>Poll temp / volt sensors every .1 second instead of 10 seconds</a:t>
            </a:r>
          </a:p>
          <a:p>
            <a:pPr lvl="1"/>
            <a:r>
              <a:rPr lang="en-US" dirty="0" smtClean="0"/>
              <a:t>Hangs now happen every few minutes</a:t>
            </a:r>
          </a:p>
          <a:p>
            <a:r>
              <a:rPr lang="en-US" dirty="0" smtClean="0"/>
              <a:t>Step 2 – Observe</a:t>
            </a:r>
          </a:p>
          <a:p>
            <a:pPr lvl="1"/>
            <a:r>
              <a:rPr lang="en-US" dirty="0" smtClean="0"/>
              <a:t>Xilinx FPGA block IP was encrypted – cannot instrument</a:t>
            </a:r>
          </a:p>
          <a:p>
            <a:pPr lvl="1"/>
            <a:r>
              <a:rPr lang="en-US" dirty="0" smtClean="0"/>
              <a:t>Use logic analyzer to capture i2c waveforms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24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14326"/>
            <a:ext cx="10972800" cy="4525963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US" baseline="30000" dirty="0"/>
              <a:t>2</a:t>
            </a:r>
            <a:r>
              <a:rPr lang="en-US" dirty="0"/>
              <a:t>C </a:t>
            </a:r>
            <a:r>
              <a:rPr lang="en-US" dirty="0" smtClean="0"/>
              <a:t>Analyzer Example</a:t>
            </a:r>
          </a:p>
          <a:p>
            <a:r>
              <a:rPr lang="en-US" dirty="0" smtClean="0"/>
              <a:t>Yellow: SCL (clock)</a:t>
            </a:r>
          </a:p>
          <a:p>
            <a:r>
              <a:rPr lang="en-US" dirty="0" smtClean="0"/>
              <a:t>Green: SDA (data)</a:t>
            </a:r>
          </a:p>
          <a:p>
            <a:r>
              <a:rPr lang="en-US" dirty="0" smtClean="0"/>
              <a:t>Zoomed region</a:t>
            </a:r>
          </a:p>
          <a:p>
            <a:pPr lvl="1"/>
            <a:r>
              <a:rPr lang="en-US" dirty="0" smtClean="0"/>
              <a:t>Note glitches on rise</a:t>
            </a:r>
          </a:p>
          <a:p>
            <a:r>
              <a:rPr lang="en-US" dirty="0" smtClean="0"/>
              <a:t>Causes ‘extra’ clock</a:t>
            </a:r>
          </a:p>
          <a:p>
            <a:pPr lvl="1"/>
            <a:r>
              <a:rPr lang="en-US" dirty="0" smtClean="0"/>
              <a:t>Everything is off now</a:t>
            </a:r>
          </a:p>
          <a:p>
            <a:r>
              <a:rPr lang="en-US" dirty="0" smtClean="0"/>
              <a:t>More devices = slower rise</a:t>
            </a:r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Stronger pull-up</a:t>
            </a:r>
          </a:p>
          <a:p>
            <a:pPr lvl="1"/>
            <a:r>
              <a:rPr lang="en-US" dirty="0" smtClean="0"/>
              <a:t>Faster rise-time</a:t>
            </a:r>
          </a:p>
          <a:p>
            <a:r>
              <a:rPr lang="en-US" dirty="0" smtClean="0"/>
              <a:t>Debugging I</a:t>
            </a:r>
            <a:r>
              <a:rPr lang="en-US" baseline="30000" dirty="0" smtClean="0"/>
              <a:t>2</a:t>
            </a:r>
            <a:r>
              <a:rPr lang="en-US" dirty="0" smtClean="0"/>
              <a:t>C from TI:</a:t>
            </a:r>
            <a:endParaRPr lang="en-US" dirty="0" smtClean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www.ti.com/lit/an/slyt770/slyt770.pdf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0162" y="185737"/>
            <a:ext cx="6772275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05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Debugging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3484547"/>
          </a:xfrm>
        </p:spPr>
        <p:txBody>
          <a:bodyPr/>
          <a:lstStyle/>
          <a:p>
            <a:r>
              <a:rPr lang="en-US" dirty="0" smtClean="0"/>
              <a:t>~50% of developer time spent on admin tasks</a:t>
            </a:r>
            <a:r>
              <a:rPr lang="en-US" baseline="30000" dirty="0"/>
              <a:t>1</a:t>
            </a:r>
            <a:endParaRPr lang="en-US" dirty="0" smtClean="0"/>
          </a:p>
          <a:p>
            <a:r>
              <a:rPr lang="en-US" dirty="0" smtClean="0"/>
              <a:t>~50% of programming time is spent debugging</a:t>
            </a:r>
            <a:r>
              <a:rPr lang="en-US" baseline="30000" dirty="0" smtClean="0"/>
              <a:t>1</a:t>
            </a:r>
          </a:p>
          <a:p>
            <a:pPr lvl="1"/>
            <a:r>
              <a:rPr lang="en-US" dirty="0" smtClean="0"/>
              <a:t>~25% of your time is spent debugging</a:t>
            </a:r>
          </a:p>
          <a:p>
            <a:r>
              <a:rPr lang="en-US" dirty="0" smtClean="0"/>
              <a:t>About 1.5M SW developers in US, total wages ≈ $150B</a:t>
            </a:r>
            <a:r>
              <a:rPr lang="en-US" baseline="30000" dirty="0" smtClean="0"/>
              <a:t>2</a:t>
            </a:r>
          </a:p>
          <a:p>
            <a:r>
              <a:rPr lang="en-US" dirty="0"/>
              <a:t>≈ $</a:t>
            </a:r>
            <a:r>
              <a:rPr lang="en-US" dirty="0" smtClean="0"/>
              <a:t>37B spent debugging in the US</a:t>
            </a:r>
          </a:p>
          <a:p>
            <a:r>
              <a:rPr lang="en-US" dirty="0" smtClean="0"/>
              <a:t>Little methodology, very few CS courses deal with debugging</a:t>
            </a:r>
          </a:p>
          <a:p>
            <a:pPr lvl="1"/>
            <a:r>
              <a:rPr lang="en-US" dirty="0" smtClean="0"/>
              <a:t>MIT course catalog</a:t>
            </a:r>
            <a:r>
              <a:rPr lang="en-US" baseline="30000" dirty="0" smtClean="0"/>
              <a:t>3</a:t>
            </a:r>
            <a:r>
              <a:rPr lang="en-US" dirty="0" smtClean="0"/>
              <a:t> : </a:t>
            </a:r>
            <a:r>
              <a:rPr lang="en-US" dirty="0" err="1" smtClean="0"/>
              <a:t>grep</a:t>
            </a:r>
            <a:r>
              <a:rPr lang="en-US" dirty="0" smtClean="0"/>
              <a:t> ‘debugging’ =&gt; 3/10,299 words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374" y="5267311"/>
            <a:ext cx="6426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 Britton, T., </a:t>
            </a:r>
            <a:r>
              <a:rPr lang="en-US" sz="1400" dirty="0" err="1"/>
              <a:t>Jeng</a:t>
            </a:r>
            <a:r>
              <a:rPr lang="en-US" sz="1400" dirty="0"/>
              <a:t>, L., Carver, G., </a:t>
            </a:r>
            <a:r>
              <a:rPr lang="en-US" sz="1400" dirty="0" err="1"/>
              <a:t>Cheak</a:t>
            </a:r>
            <a:r>
              <a:rPr lang="en-US" sz="1400" dirty="0"/>
              <a:t>, P., </a:t>
            </a:r>
            <a:r>
              <a:rPr lang="en-US" sz="1400" dirty="0" err="1"/>
              <a:t>Katzenellenbogen</a:t>
            </a:r>
            <a:r>
              <a:rPr lang="en-US" sz="1400" dirty="0"/>
              <a:t>, T. 2013. Reversible debugging software. Cambridge Judge Business School; </a:t>
            </a:r>
            <a:r>
              <a:rPr lang="en-US" sz="1400" dirty="0">
                <a:hlinkClick r:id="rId2"/>
              </a:rPr>
              <a:t>http://citeseerx.ist.psu.edu/viewdoc/download?doi=10.1.1.444.9094&amp;rep=rep1&amp;type=pdf</a:t>
            </a:r>
            <a:r>
              <a:rPr lang="en-US" sz="14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9364" y="5787270"/>
            <a:ext cx="4703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3. </a:t>
            </a:r>
            <a:r>
              <a:rPr lang="en-US" sz="1400" dirty="0" smtClean="0">
                <a:hlinkClick r:id="rId3"/>
              </a:rPr>
              <a:t>http://student.mit.edu/catalog/m6a.html</a:t>
            </a:r>
            <a:endParaRPr lang="en-US" sz="1400" dirty="0"/>
          </a:p>
        </p:txBody>
      </p:sp>
      <p:pic>
        <p:nvPicPr>
          <p:cNvPr id="1030" name="Picture 6" descr="Quiet' salt reduction is vital – but gourmet salt growth may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772" y="462571"/>
            <a:ext cx="2556628" cy="17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9364" y="5479493"/>
            <a:ext cx="499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</a:t>
            </a:r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www.bls.gov/oes/current/oes_nat.htm#15-0000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2264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085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726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Profiling with </a:t>
            </a:r>
            <a:r>
              <a:rPr lang="en-US" dirty="0" err="1" smtClean="0"/>
              <a:t>gperftool</a:t>
            </a:r>
            <a:r>
              <a:rPr lang="en-US" dirty="0" err="1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perftools</a:t>
            </a:r>
            <a:r>
              <a:rPr lang="en-US" dirty="0" smtClean="0"/>
              <a:t> allows profiling of CPU, memory and heap checking</a:t>
            </a:r>
          </a:p>
          <a:p>
            <a:r>
              <a:rPr lang="en-US" dirty="0" smtClean="0"/>
              <a:t>Includes </a:t>
            </a:r>
            <a:r>
              <a:rPr lang="en-US" dirty="0" err="1" smtClean="0"/>
              <a:t>TCMalloc</a:t>
            </a:r>
            <a:r>
              <a:rPr lang="en-US" dirty="0" smtClean="0"/>
              <a:t> – a fast threaded </a:t>
            </a:r>
            <a:r>
              <a:rPr lang="en-US" dirty="0" err="1" smtClean="0"/>
              <a:t>malloc</a:t>
            </a:r>
            <a:r>
              <a:rPr lang="en-US" dirty="0" smtClean="0"/>
              <a:t>/new replacement</a:t>
            </a:r>
          </a:p>
          <a:p>
            <a:r>
              <a:rPr lang="en-US" dirty="0" smtClean="0"/>
              <a:t>Can be used by preloading </a:t>
            </a:r>
            <a:r>
              <a:rPr lang="en-US" dirty="0" err="1" smtClean="0"/>
              <a:t>tcmalloc</a:t>
            </a:r>
            <a:r>
              <a:rPr lang="en-US" dirty="0" smtClean="0"/>
              <a:t> library, but works best when compiled in</a:t>
            </a:r>
          </a:p>
          <a:p>
            <a:pPr lvl="1"/>
            <a:r>
              <a:rPr lang="en-US" dirty="0" smtClean="0"/>
              <a:t>LD_PRELOAD=/usr/lib/libtcmalloc.so ./</a:t>
            </a:r>
            <a:r>
              <a:rPr lang="en-US" dirty="0" err="1" smtClean="0"/>
              <a:t>myprogram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 err="1" smtClean="0"/>
              <a:t>gcc</a:t>
            </a:r>
            <a:r>
              <a:rPr lang="en-US" dirty="0" smtClean="0"/>
              <a:t> -o </a:t>
            </a:r>
            <a:r>
              <a:rPr lang="en-US" dirty="0" err="1" smtClean="0"/>
              <a:t>myprogram</a:t>
            </a:r>
            <a:r>
              <a:rPr lang="en-US" dirty="0" smtClean="0"/>
              <a:t> </a:t>
            </a:r>
            <a:r>
              <a:rPr lang="en-US" dirty="0" err="1" smtClean="0"/>
              <a:t>myprogram.c</a:t>
            </a:r>
            <a:r>
              <a:rPr lang="en-US" dirty="0" smtClean="0"/>
              <a:t> -</a:t>
            </a:r>
            <a:r>
              <a:rPr lang="en-US" dirty="0" err="1" smtClean="0"/>
              <a:t>ltcmalloc</a:t>
            </a:r>
            <a:endParaRPr lang="en-US" dirty="0" smtClean="0"/>
          </a:p>
          <a:p>
            <a:r>
              <a:rPr lang="en-US" dirty="0" smtClean="0"/>
              <a:t>Profiling for CPU has minimal performance impact</a:t>
            </a:r>
          </a:p>
          <a:p>
            <a:pPr lvl="1"/>
            <a:r>
              <a:rPr lang="en-US" dirty="0" smtClean="0"/>
              <a:t>Periodically stops program and examines the stack</a:t>
            </a:r>
          </a:p>
          <a:p>
            <a:r>
              <a:rPr lang="en-US" dirty="0" smtClean="0"/>
              <a:t>Profiling for memory or leak-check usage slows down 2-10x</a:t>
            </a:r>
          </a:p>
          <a:p>
            <a:pPr lvl="1"/>
            <a:r>
              <a:rPr lang="en-US" dirty="0" smtClean="0"/>
              <a:t>Catches every </a:t>
            </a:r>
            <a:r>
              <a:rPr lang="en-US" dirty="0" err="1" smtClean="0"/>
              <a:t>malloc</a:t>
            </a:r>
            <a:r>
              <a:rPr lang="en-US" dirty="0" smtClean="0"/>
              <a:t>/free</a:t>
            </a:r>
          </a:p>
          <a:p>
            <a:pPr lvl="1"/>
            <a:r>
              <a:rPr lang="en-US" dirty="0" smtClean="0"/>
              <a:t>Periodically dumps data for profile</a:t>
            </a:r>
          </a:p>
          <a:p>
            <a:r>
              <a:rPr lang="en-US" dirty="0" smtClean="0"/>
              <a:t>Heap and CPU profile output is text or graphical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1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</a:t>
            </a:r>
            <a:r>
              <a:rPr lang="en-US" dirty="0" err="1" smtClean="0"/>
              <a:t>git</a:t>
            </a:r>
            <a:r>
              <a:rPr lang="en-US" dirty="0" smtClean="0"/>
              <a:t> checkout of Linux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$ 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</a:rPr>
              <a:t>LD_PRELOAD</a:t>
            </a:r>
            <a:r>
              <a:rPr lang="en-US" sz="1200" b="1" dirty="0" smtClean="0">
                <a:solidFill>
                  <a:srgbClr val="FF0000"/>
                </a:solidFill>
                <a:latin typeface="Consolas" panose="020B0609020204030204" pitchFamily="49" charset="0"/>
              </a:rPr>
              <a:t>=/usr/lib/libtcmalloc.so </a:t>
            </a:r>
            <a:r>
              <a:rPr lang="en-US" sz="1200" b="1" dirty="0">
                <a:solidFill>
                  <a:srgbClr val="7030A0"/>
                </a:solidFill>
                <a:latin typeface="Consolas" panose="020B0609020204030204" pitchFamily="49" charset="0"/>
              </a:rPr>
              <a:t>HEAPPROFILE=/</a:t>
            </a:r>
            <a:r>
              <a:rPr lang="en-US" sz="12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b="1" dirty="0">
                <a:solidFill>
                  <a:srgbClr val="7030A0"/>
                </a:solidFill>
                <a:latin typeface="Consolas" panose="020B0609020204030204" pitchFamily="49" charset="0"/>
              </a:rPr>
              <a:t>/</a:t>
            </a:r>
            <a:r>
              <a:rPr lang="en-US" sz="12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git.hprof</a:t>
            </a:r>
            <a:r>
              <a:rPr lang="en-US" sz="1200" b="1" dirty="0">
                <a:solidFill>
                  <a:srgbClr val="7030A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</a:rPr>
              <a:t>git</a:t>
            </a:r>
            <a:r>
              <a:rPr lang="en-US" sz="1200" dirty="0">
                <a:latin typeface="Consolas" panose="020B0609020204030204" pitchFamily="49" charset="0"/>
              </a:rPr>
              <a:t> clone https://git.kernel.org/pub/scm/linux/kernel/git/torvalds/linux.git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Starting tracking the heap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Cloning into '</a:t>
            </a:r>
            <a:r>
              <a:rPr lang="en-US" sz="1200" dirty="0" err="1">
                <a:latin typeface="Consolas" panose="020B0609020204030204" pitchFamily="49" charset="0"/>
              </a:rPr>
              <a:t>linux</a:t>
            </a:r>
            <a:r>
              <a:rPr lang="en-US" sz="1200" dirty="0">
                <a:latin typeface="Consolas" panose="020B0609020204030204" pitchFamily="49" charset="0"/>
              </a:rPr>
              <a:t>'...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Starting tracking the heap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Starting tracking the heap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remote: Enumerating objects: 753, done.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remote: Counting objects: 100% (753/753), done.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remote: Compressing objects: 100% (370/370), done.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Starting tracking the heap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/git.hprof_10523.0001.heap (342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/git.hprof_10523.0002.heap (456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/git.hprof_10523.0003.heap (1480 MB allocated cumulatively, 472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/git.hprof_10523.0004.heap (2504 MB allocated cumulatively, 487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/git.hprof_10523.0005.heap (3534 MB allocated cumulatively, 515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/git.hprof_10523.0006.heap (4558 MB allocated cumulatively, 519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/git.hprof_10523.0007.heap (5582 MB allocated cumulatively, 531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/git.hprof_10523.0008.heap (6606 MB allocated cumulatively, 559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/git.hprof_10523.0009.heap (7630 MB allocated cumulatively, 571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/git.hprof_10523.0010.heap (8654 MB allocated cumulatively, 584 MB currently in use)</a:t>
            </a:r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40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</a:t>
            </a:r>
            <a:r>
              <a:rPr lang="en-US" dirty="0" err="1" smtClean="0"/>
              <a:t>perftools</a:t>
            </a:r>
            <a:r>
              <a:rPr lang="en-US" dirty="0" smtClean="0"/>
              <a:t> memory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/git.hprof.0013.heap (8332 MB allocated cumulatively, 1037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/git.hprof.0014.heap (9356 MB allocated cumulatively, 1038 MB currently in use)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/git.hprof.0015.heap (10380 MB allocated cumulatively, 1038 MB currently in use)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Checking out files: 100% (69355/69355), done.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Dumping heap profile to /</a:t>
            </a:r>
            <a:r>
              <a:rPr lang="en-US" sz="1200" dirty="0" err="1">
                <a:solidFill>
                  <a:srgbClr val="7030A0"/>
                </a:solidFill>
                <a:latin typeface="Consolas" panose="020B0609020204030204" pitchFamily="49" charset="0"/>
              </a:rPr>
              <a:t>tmp</a:t>
            </a:r>
            <a:r>
              <a:rPr lang="en-US" sz="1200" dirty="0">
                <a:solidFill>
                  <a:srgbClr val="7030A0"/>
                </a:solidFill>
                <a:latin typeface="Consolas" panose="020B0609020204030204" pitchFamily="49" charset="0"/>
              </a:rPr>
              <a:t>/git.hprof.0016.heap (Exiting, 1039 MB in use)</a:t>
            </a:r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 smtClean="0">
              <a:latin typeface="Consolas" panose="020B0609020204030204" pitchFamily="49" charset="0"/>
            </a:endParaRPr>
          </a:p>
          <a:p>
            <a:r>
              <a:rPr lang="en-US" sz="1800" dirty="0" smtClean="0"/>
              <a:t>Run </a:t>
            </a:r>
            <a:r>
              <a:rPr lang="en-US" sz="1800" dirty="0" err="1" smtClean="0"/>
              <a:t>pprof</a:t>
            </a:r>
            <a:r>
              <a:rPr lang="en-US" sz="1800" dirty="0" smtClean="0"/>
              <a:t> to visualize</a:t>
            </a:r>
            <a:endParaRPr lang="en-US" sz="1800" dirty="0"/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</a:rPr>
              <a:t>$</a:t>
            </a:r>
            <a:r>
              <a:rPr lang="en-US" sz="1200" dirty="0" smtClean="0">
                <a:latin typeface="Consolas" panose="020B0609020204030204" pitchFamily="49" charset="0"/>
              </a:rPr>
              <a:t> </a:t>
            </a:r>
            <a:r>
              <a:rPr lang="en-US" sz="1200" dirty="0" err="1" smtClean="0">
                <a:latin typeface="Consolas" panose="020B0609020204030204" pitchFamily="49" charset="0"/>
              </a:rPr>
              <a:t>pprof</a:t>
            </a:r>
            <a:r>
              <a:rPr lang="en-US" sz="1200" dirty="0" smtClean="0">
                <a:latin typeface="Consolas" panose="020B0609020204030204" pitchFamily="49" charset="0"/>
              </a:rPr>
              <a:t> </a:t>
            </a:r>
            <a:r>
              <a:rPr lang="en-US" sz="1200" dirty="0">
                <a:latin typeface="Consolas" panose="020B0609020204030204" pitchFamily="49" charset="0"/>
              </a:rPr>
              <a:t>`which </a:t>
            </a:r>
            <a:r>
              <a:rPr lang="en-US" sz="1200" dirty="0" err="1">
                <a:latin typeface="Consolas" panose="020B0609020204030204" pitchFamily="49" charset="0"/>
              </a:rPr>
              <a:t>git</a:t>
            </a:r>
            <a:r>
              <a:rPr lang="en-US" sz="1200" dirty="0">
                <a:latin typeface="Consolas" panose="020B0609020204030204" pitchFamily="49" charset="0"/>
              </a:rPr>
              <a:t>` /</a:t>
            </a:r>
            <a:r>
              <a:rPr lang="en-US" sz="1200" dirty="0" err="1">
                <a:latin typeface="Consolas" panose="020B0609020204030204" pitchFamily="49" charset="0"/>
              </a:rPr>
              <a:t>tmp</a:t>
            </a:r>
            <a:r>
              <a:rPr lang="en-US" sz="1200" dirty="0">
                <a:latin typeface="Consolas" panose="020B0609020204030204" pitchFamily="49" charset="0"/>
              </a:rPr>
              <a:t>/git.hprof_10523.0194.heap --web</a:t>
            </a:r>
          </a:p>
        </p:txBody>
      </p:sp>
    </p:spTree>
    <p:extLst>
      <p:ext uri="{BB962C8B-B14F-4D97-AF65-F5344CB8AC3E}">
        <p14:creationId xmlns:p14="http://schemas.microsoft.com/office/powerpoint/2010/main" val="33992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537"/>
            <a:ext cx="3905250" cy="1209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701" y="0"/>
            <a:ext cx="3314700" cy="68595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1599" y="714374"/>
            <a:ext cx="5861005" cy="58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2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650" y="133743"/>
            <a:ext cx="5138737" cy="637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0 –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/>
          <a:lstStyle/>
          <a:p>
            <a:r>
              <a:rPr lang="en-US" dirty="0" smtClean="0"/>
              <a:t>Always cheaper than debugging</a:t>
            </a:r>
          </a:p>
          <a:p>
            <a:r>
              <a:rPr lang="en-US" dirty="0" smtClean="0"/>
              <a:t>Unit tests</a:t>
            </a:r>
          </a:p>
          <a:p>
            <a:pPr lvl="1"/>
            <a:r>
              <a:rPr lang="en-US" dirty="0" smtClean="0"/>
              <a:t>For each subcomponent  / class / function</a:t>
            </a:r>
          </a:p>
          <a:p>
            <a:r>
              <a:rPr lang="en-US" dirty="0" smtClean="0"/>
              <a:t>Integration test</a:t>
            </a:r>
          </a:p>
          <a:p>
            <a:pPr lvl="1"/>
            <a:r>
              <a:rPr lang="en-US" dirty="0" smtClean="0"/>
              <a:t>Entire system</a:t>
            </a:r>
          </a:p>
          <a:p>
            <a:r>
              <a:rPr lang="en-US" dirty="0" smtClean="0"/>
              <a:t>More expensive bugs -&gt; More testing</a:t>
            </a:r>
          </a:p>
          <a:p>
            <a:pPr lvl="1"/>
            <a:r>
              <a:rPr lang="en-US" dirty="0" smtClean="0"/>
              <a:t>ASIC design</a:t>
            </a:r>
          </a:p>
          <a:p>
            <a:pPr lvl="1"/>
            <a:r>
              <a:rPr lang="en-US" dirty="0" smtClean="0"/>
              <a:t>&gt; $10M, months of time for each mistake</a:t>
            </a:r>
          </a:p>
          <a:p>
            <a:pPr lvl="1"/>
            <a:r>
              <a:rPr lang="en-US" dirty="0" smtClean="0"/>
              <a:t>Entire teams devoted to design verification and test</a:t>
            </a:r>
          </a:p>
          <a:p>
            <a:r>
              <a:rPr lang="en-US" i="1" dirty="0" smtClean="0"/>
              <a:t>“Everyone knows that debugging is twice as hard as writing a program in the first place. So if you’re as clever as you can be when you write it, how will you ever debug it?”</a:t>
            </a:r>
            <a:r>
              <a:rPr lang="en-US" dirty="0" smtClean="0"/>
              <a:t>  -Brian Kernighan </a:t>
            </a:r>
          </a:p>
          <a:p>
            <a:endParaRPr lang="en-US" dirty="0"/>
          </a:p>
        </p:txBody>
      </p:sp>
      <p:pic>
        <p:nvPicPr>
          <p:cNvPr id="5122" name="Picture 2" descr="What needs to be unit tested. How much code coverage is needed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243" y="2033427"/>
            <a:ext cx="4163157" cy="194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12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Tenets of Debugging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1633045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8" name="Picture 4" descr="42: R.O.B. – Super Smash Bros. Ultimate - YouTub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075" y="1417638"/>
            <a:ext cx="3489325" cy="196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16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8747"/>
            <a:ext cx="10972800" cy="4525963"/>
          </a:xfrm>
        </p:spPr>
        <p:txBody>
          <a:bodyPr/>
          <a:lstStyle/>
          <a:p>
            <a:r>
              <a:rPr lang="en-US" dirty="0" smtClean="0"/>
              <a:t>User / bug reports often are missing information</a:t>
            </a:r>
          </a:p>
          <a:p>
            <a:pPr lvl="1"/>
            <a:r>
              <a:rPr lang="en-US" dirty="0" smtClean="0"/>
              <a:t>Or missing vital information</a:t>
            </a:r>
          </a:p>
          <a:p>
            <a:pPr lvl="1"/>
            <a:r>
              <a:rPr lang="en-US" dirty="0" smtClean="0"/>
              <a:t>Low signal / noise ratio</a:t>
            </a:r>
          </a:p>
          <a:p>
            <a:r>
              <a:rPr lang="en-US" dirty="0" smtClean="0"/>
              <a:t>Needs to be reproducible to properly instrument / observe</a:t>
            </a:r>
          </a:p>
          <a:p>
            <a:r>
              <a:rPr lang="en-US" dirty="0" smtClean="0"/>
              <a:t>Confirmed fix only possible when reproduced</a:t>
            </a:r>
          </a:p>
          <a:p>
            <a:pPr lvl="1"/>
            <a:r>
              <a:rPr lang="en-US" dirty="0" smtClean="0"/>
              <a:t>Intermittent problems</a:t>
            </a:r>
          </a:p>
          <a:p>
            <a:pPr lvl="1"/>
            <a:r>
              <a:rPr lang="en-US" dirty="0" smtClean="0"/>
              <a:t>Load or environmental related bugs can come and go</a:t>
            </a:r>
          </a:p>
          <a:p>
            <a:r>
              <a:rPr lang="en-US" dirty="0" smtClean="0"/>
              <a:t>Often bugs found ‘by inspection’ don’t actually fix the problem</a:t>
            </a:r>
          </a:p>
          <a:p>
            <a:pPr lvl="1"/>
            <a:r>
              <a:rPr lang="en-US" dirty="0" smtClean="0"/>
              <a:t>There are lots of bugs in software, did you find the right one?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6" name="Curved Down Arrow 5"/>
          <p:cNvSpPr/>
          <p:nvPr/>
        </p:nvSpPr>
        <p:spPr bwMode="auto">
          <a:xfrm>
            <a:off x="9658350" y="480378"/>
            <a:ext cx="1216152" cy="731520"/>
          </a:xfrm>
          <a:prstGeom prst="curved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normalizeH="0" baseline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8" name="Curved Down Arrow 7"/>
          <p:cNvSpPr/>
          <p:nvPr/>
        </p:nvSpPr>
        <p:spPr bwMode="auto">
          <a:xfrm rot="10800000">
            <a:off x="9593135" y="1257618"/>
            <a:ext cx="1216152" cy="731520"/>
          </a:xfrm>
          <a:prstGeom prst="curved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normalizeH="0" baseline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59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Visibility into program is vital</a:t>
            </a:r>
          </a:p>
          <a:p>
            <a:r>
              <a:rPr lang="en-US" sz="2000" dirty="0" smtClean="0"/>
              <a:t>Logging</a:t>
            </a:r>
          </a:p>
          <a:p>
            <a:pPr lvl="1"/>
            <a:r>
              <a:rPr lang="en-US" sz="1800" dirty="0" err="1" smtClean="0"/>
              <a:t>printf</a:t>
            </a:r>
            <a:endParaRPr lang="en-US" sz="1800" dirty="0" smtClean="0"/>
          </a:p>
          <a:p>
            <a:pPr lvl="1"/>
            <a:r>
              <a:rPr lang="en-US" sz="1800" dirty="0" smtClean="0"/>
              <a:t>Logging frameworks (single machine)</a:t>
            </a:r>
          </a:p>
          <a:p>
            <a:pPr lvl="2"/>
            <a:r>
              <a:rPr lang="en-US" sz="1400" dirty="0" smtClean="0"/>
              <a:t>C++: Google’s </a:t>
            </a:r>
            <a:r>
              <a:rPr lang="en-US" sz="1400" dirty="0" err="1" smtClean="0"/>
              <a:t>glog</a:t>
            </a:r>
            <a:r>
              <a:rPr lang="en-US" sz="1400" dirty="0" smtClean="0"/>
              <a:t> (</a:t>
            </a:r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github.com/google/glog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 smtClean="0"/>
              <a:t>Python: logging module (</a:t>
            </a: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docs.python.org/3.5/library/logging.html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 smtClean="0"/>
              <a:t>Shell: logger (</a:t>
            </a:r>
            <a:r>
              <a:rPr lang="en-US" sz="1400" dirty="0" smtClean="0">
                <a:latin typeface="Consolas" panose="020B0609020204030204" pitchFamily="49" charset="0"/>
              </a:rPr>
              <a:t>man logger</a:t>
            </a:r>
            <a:r>
              <a:rPr lang="en-US" sz="1400" dirty="0" smtClean="0"/>
              <a:t>), file redirect</a:t>
            </a:r>
          </a:p>
          <a:p>
            <a:pPr lvl="2"/>
            <a:r>
              <a:rPr lang="en-US" sz="1400" dirty="0" smtClean="0"/>
              <a:t>Many languages: </a:t>
            </a:r>
            <a:r>
              <a:rPr lang="en-US" sz="1400" dirty="0" err="1" smtClean="0"/>
              <a:t>fluentd</a:t>
            </a:r>
            <a:r>
              <a:rPr lang="en-US" sz="1400" dirty="0" smtClean="0"/>
              <a:t> (</a:t>
            </a:r>
            <a:r>
              <a:rPr lang="en-US" sz="1400" dirty="0" smtClean="0">
                <a:hlinkClick r:id="rId4"/>
              </a:rPr>
              <a:t>www.fluentd.org</a:t>
            </a:r>
            <a:r>
              <a:rPr lang="en-US" sz="1400" dirty="0" smtClean="0"/>
              <a:t>) / </a:t>
            </a:r>
            <a:r>
              <a:rPr lang="en-US" sz="1400" dirty="0" err="1" smtClean="0"/>
              <a:t>fluentbit</a:t>
            </a:r>
            <a:r>
              <a:rPr lang="en-US" sz="1400" dirty="0" smtClean="0"/>
              <a:t> (</a:t>
            </a:r>
            <a:r>
              <a:rPr lang="en-US" sz="1400" dirty="0" smtClean="0">
                <a:hlinkClick r:id="rId5"/>
              </a:rPr>
              <a:t>www.fluentbit.io</a:t>
            </a:r>
            <a:r>
              <a:rPr lang="en-US" sz="1400" dirty="0" smtClean="0"/>
              <a:t>)</a:t>
            </a:r>
          </a:p>
          <a:p>
            <a:pPr lvl="1"/>
            <a:r>
              <a:rPr lang="en-US" sz="1800" dirty="0" smtClean="0"/>
              <a:t>Logging aggregators (many machines)</a:t>
            </a:r>
          </a:p>
          <a:p>
            <a:pPr lvl="2"/>
            <a:r>
              <a:rPr lang="en-US" sz="1400" dirty="0" err="1" smtClean="0"/>
              <a:t>Splunk</a:t>
            </a:r>
            <a:r>
              <a:rPr lang="en-US" sz="1400" dirty="0" smtClean="0"/>
              <a:t> (</a:t>
            </a:r>
            <a:r>
              <a:rPr lang="en-US" sz="1400" dirty="0">
                <a:hlinkClick r:id="rId6"/>
              </a:rPr>
              <a:t>https://www.splunk.com</a:t>
            </a:r>
            <a:r>
              <a:rPr lang="en-US" sz="1400" dirty="0" smtClean="0">
                <a:hlinkClick r:id="rId6"/>
              </a:rPr>
              <a:t>/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 err="1" smtClean="0"/>
              <a:t>ElasticStack</a:t>
            </a:r>
            <a:r>
              <a:rPr lang="en-US" sz="1400" dirty="0" smtClean="0"/>
              <a:t> (</a:t>
            </a:r>
            <a:r>
              <a:rPr lang="en-US" sz="1400" dirty="0" err="1" smtClean="0"/>
              <a:t>ElasticSearch</a:t>
            </a:r>
            <a:r>
              <a:rPr lang="en-US" sz="1400" dirty="0" smtClean="0"/>
              <a:t> / </a:t>
            </a:r>
            <a:r>
              <a:rPr lang="en-US" sz="1400" dirty="0" err="1" smtClean="0"/>
              <a:t>Kibana</a:t>
            </a:r>
            <a:r>
              <a:rPr lang="en-US" sz="1400" dirty="0" smtClean="0"/>
              <a:t> / </a:t>
            </a:r>
            <a:r>
              <a:rPr lang="en-US" sz="1400" dirty="0" err="1" smtClean="0"/>
              <a:t>Logstash</a:t>
            </a:r>
            <a:r>
              <a:rPr lang="en-US" sz="1400" dirty="0" smtClean="0"/>
              <a:t>) (</a:t>
            </a:r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www.elastic.co/elastic-stack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 err="1" smtClean="0"/>
              <a:t>Graphana</a:t>
            </a:r>
            <a:r>
              <a:rPr lang="en-US" sz="1400" dirty="0" smtClean="0"/>
              <a:t> (visualization) (</a:t>
            </a:r>
            <a:r>
              <a:rPr lang="en-US" sz="1400" dirty="0">
                <a:hlinkClick r:id="rId8"/>
              </a:rPr>
              <a:t>https://grafana.com</a:t>
            </a:r>
            <a:r>
              <a:rPr lang="en-US" sz="1400" dirty="0" smtClean="0">
                <a:hlinkClick r:id="rId8"/>
              </a:rPr>
              <a:t>/</a:t>
            </a:r>
            <a:r>
              <a:rPr lang="en-US" sz="1400" dirty="0" smtClean="0"/>
              <a:t>)</a:t>
            </a:r>
          </a:p>
          <a:p>
            <a:r>
              <a:rPr lang="en-US" sz="2000" dirty="0" smtClean="0"/>
              <a:t>Check and print all return codes</a:t>
            </a:r>
          </a:p>
          <a:p>
            <a:pPr lvl="1"/>
            <a:r>
              <a:rPr lang="en-US" sz="1800" dirty="0" smtClean="0"/>
              <a:t>assert() is your friend</a:t>
            </a:r>
            <a:endParaRPr lang="en-US" sz="1800" dirty="0"/>
          </a:p>
        </p:txBody>
      </p:sp>
      <p:pic>
        <p:nvPicPr>
          <p:cNvPr id="4" name="Picture 2" descr="First Actual Computer Bu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455428"/>
            <a:ext cx="4213225" cy="355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5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8276"/>
            <a:ext cx="10972800" cy="4525963"/>
          </a:xfrm>
        </p:spPr>
        <p:txBody>
          <a:bodyPr/>
          <a:lstStyle/>
          <a:p>
            <a:r>
              <a:rPr lang="en-US" dirty="0" err="1" smtClean="0"/>
              <a:t>strace</a:t>
            </a:r>
            <a:r>
              <a:rPr lang="en-US" dirty="0" smtClean="0"/>
              <a:t> – trace system calls</a:t>
            </a:r>
          </a:p>
          <a:p>
            <a:r>
              <a:rPr lang="en-US" dirty="0" err="1" smtClean="0"/>
              <a:t>gdb</a:t>
            </a:r>
            <a:endParaRPr lang="en-US" dirty="0" smtClean="0"/>
          </a:p>
          <a:p>
            <a:pPr lvl="1"/>
            <a:r>
              <a:rPr lang="en-US" dirty="0" smtClean="0"/>
              <a:t>Attach to running process</a:t>
            </a:r>
            <a:endParaRPr lang="en-US" dirty="0"/>
          </a:p>
          <a:p>
            <a:pPr lvl="1"/>
            <a:r>
              <a:rPr lang="en-US" dirty="0" smtClean="0"/>
              <a:t>Get core with </a:t>
            </a:r>
            <a:r>
              <a:rPr lang="en-US" dirty="0" err="1" smtClean="0"/>
              <a:t>gcore</a:t>
            </a:r>
            <a:r>
              <a:rPr lang="en-US" dirty="0" smtClean="0"/>
              <a:t> / kill -SEGV (set </a:t>
            </a:r>
            <a:r>
              <a:rPr lang="en-US" dirty="0" err="1" smtClean="0">
                <a:latin typeface="Consolas" panose="020B0609020204030204" pitchFamily="49" charset="0"/>
              </a:rPr>
              <a:t>ulimit</a:t>
            </a:r>
            <a:r>
              <a:rPr lang="en-US" dirty="0" smtClean="0">
                <a:latin typeface="Consolas" panose="020B0609020204030204" pitchFamily="49" charset="0"/>
              </a:rPr>
              <a:t> -c unlimited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Don’t forget debug symbols (</a:t>
            </a:r>
            <a:r>
              <a:rPr lang="en-US" dirty="0" err="1" smtClean="0"/>
              <a:t>gcc</a:t>
            </a:r>
            <a:r>
              <a:rPr lang="en-US" dirty="0" smtClean="0"/>
              <a:t> -g)</a:t>
            </a:r>
          </a:p>
          <a:p>
            <a:pPr lvl="1"/>
            <a:r>
              <a:rPr lang="en-US" dirty="0" smtClean="0"/>
              <a:t>Recompile with -O0 for straightforward flow</a:t>
            </a:r>
          </a:p>
          <a:p>
            <a:pPr lvl="1"/>
            <a:r>
              <a:rPr lang="en-US" dirty="0" smtClean="0"/>
              <a:t>Always use -Wall -</a:t>
            </a:r>
            <a:r>
              <a:rPr lang="en-US" dirty="0" err="1" smtClean="0"/>
              <a:t>Werror</a:t>
            </a:r>
            <a:endParaRPr lang="en-US" dirty="0" smtClean="0"/>
          </a:p>
          <a:p>
            <a:r>
              <a:rPr lang="en-US" dirty="0" smtClean="0"/>
              <a:t>Reverse debugging</a:t>
            </a:r>
          </a:p>
          <a:p>
            <a:pPr lvl="1"/>
            <a:r>
              <a:rPr lang="en-US" dirty="0" smtClean="0"/>
              <a:t>Sounds cool, not super useful</a:t>
            </a:r>
          </a:p>
          <a:p>
            <a:r>
              <a:rPr lang="en-US" dirty="0" smtClean="0"/>
              <a:t>Wireshark / </a:t>
            </a:r>
            <a:r>
              <a:rPr lang="en-US" dirty="0" err="1" smtClean="0"/>
              <a:t>tcpdump</a:t>
            </a:r>
            <a:endParaRPr lang="en-US" dirty="0" smtClean="0"/>
          </a:p>
          <a:p>
            <a:r>
              <a:rPr lang="en-US" dirty="0" smtClean="0"/>
              <a:t>Hardware analyzers</a:t>
            </a:r>
          </a:p>
          <a:p>
            <a:pPr lvl="1"/>
            <a:r>
              <a:rPr lang="en-US" dirty="0" smtClean="0"/>
              <a:t>i2c/SPI, PCI-Express, </a:t>
            </a:r>
            <a:r>
              <a:rPr lang="en-US" dirty="0" err="1" smtClean="0"/>
              <a:t>etc</a:t>
            </a:r>
            <a:endParaRPr lang="en-US" dirty="0" smtClean="0"/>
          </a:p>
        </p:txBody>
      </p:sp>
      <p:pic>
        <p:nvPicPr>
          <p:cNvPr id="5124" name="Picture 4" descr="upload.wikimedia.org/wikipedia/commons/thumb/8/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975" y="750888"/>
            <a:ext cx="4457796" cy="43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1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monitoring</a:t>
            </a:r>
          </a:p>
          <a:p>
            <a:pPr lvl="1"/>
            <a:r>
              <a:rPr lang="en-US" dirty="0" err="1" smtClean="0"/>
              <a:t>gperftools</a:t>
            </a:r>
            <a:r>
              <a:rPr lang="en-US" dirty="0" smtClean="0"/>
              <a:t> (Google perf tools)</a:t>
            </a:r>
          </a:p>
          <a:p>
            <a:pPr lvl="1"/>
            <a:r>
              <a:rPr lang="en-US" dirty="0" err="1" smtClean="0"/>
              <a:t>iostat</a:t>
            </a:r>
            <a:r>
              <a:rPr lang="en-US" dirty="0" smtClean="0"/>
              <a:t> (man </a:t>
            </a:r>
            <a:r>
              <a:rPr lang="en-US" dirty="0" err="1" smtClean="0"/>
              <a:t>iostat</a:t>
            </a:r>
            <a:r>
              <a:rPr lang="en-US" dirty="0" smtClean="0"/>
              <a:t>), </a:t>
            </a:r>
            <a:r>
              <a:rPr lang="en-US" dirty="0" err="1" smtClean="0"/>
              <a:t>sar</a:t>
            </a:r>
            <a:r>
              <a:rPr lang="en-US" dirty="0" smtClean="0"/>
              <a:t>, etc.</a:t>
            </a:r>
          </a:p>
          <a:p>
            <a:pPr lvl="1"/>
            <a:r>
              <a:rPr lang="en-US" dirty="0" err="1" smtClean="0"/>
              <a:t>htop</a:t>
            </a:r>
            <a:endParaRPr lang="en-US" dirty="0" smtClean="0"/>
          </a:p>
          <a:p>
            <a:pPr lvl="1"/>
            <a:r>
              <a:rPr lang="en-US" dirty="0" err="1" smtClean="0"/>
              <a:t>oprofile</a:t>
            </a:r>
            <a:r>
              <a:rPr lang="en-US" dirty="0" smtClean="0"/>
              <a:t>, other kernel profiling tools</a:t>
            </a:r>
          </a:p>
          <a:p>
            <a:r>
              <a:rPr lang="en-US" dirty="0" smtClean="0"/>
              <a:t>Memory / access debugging</a:t>
            </a:r>
          </a:p>
          <a:p>
            <a:pPr lvl="1"/>
            <a:r>
              <a:rPr lang="en-US" dirty="0" err="1" smtClean="0"/>
              <a:t>gperftools</a:t>
            </a:r>
            <a:r>
              <a:rPr lang="en-US" dirty="0" smtClean="0"/>
              <a:t> memory profile</a:t>
            </a:r>
          </a:p>
          <a:p>
            <a:pPr lvl="1"/>
            <a:r>
              <a:rPr lang="en-US" dirty="0" err="1" smtClean="0"/>
              <a:t>valgrind</a:t>
            </a:r>
            <a:r>
              <a:rPr lang="en-US" dirty="0" smtClean="0"/>
              <a:t> (10-100x slowdown)</a:t>
            </a:r>
          </a:p>
          <a:p>
            <a:pPr lvl="1"/>
            <a:r>
              <a:rPr lang="en-US" dirty="0" smtClean="0"/>
              <a:t>Dr. Memory (similar to </a:t>
            </a:r>
            <a:r>
              <a:rPr lang="en-US" dirty="0" err="1" smtClean="0"/>
              <a:t>valgrind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07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Master">
  <a:themeElements>
    <a:clrScheme name="Title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itle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34028</TotalTime>
  <Words>2839</Words>
  <Application>Microsoft Office PowerPoint</Application>
  <PresentationFormat>Widescreen</PresentationFormat>
  <Paragraphs>412</Paragraphs>
  <Slides>36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MS PGothic</vt:lpstr>
      <vt:lpstr>Arial</vt:lpstr>
      <vt:lpstr>Calibri</vt:lpstr>
      <vt:lpstr>Consolas</vt:lpstr>
      <vt:lpstr>Courier New</vt:lpstr>
      <vt:lpstr>Title Master</vt:lpstr>
      <vt:lpstr>A Disciplined Approach to Debugging</vt:lpstr>
      <vt:lpstr>PowerPoint Presentation</vt:lpstr>
      <vt:lpstr>Debugging Statistics</vt:lpstr>
      <vt:lpstr>Step 0 – Testing</vt:lpstr>
      <vt:lpstr>Tenets of Debugging</vt:lpstr>
      <vt:lpstr>Reproduce</vt:lpstr>
      <vt:lpstr>Observe</vt:lpstr>
      <vt:lpstr>Observe</vt:lpstr>
      <vt:lpstr>Observe</vt:lpstr>
      <vt:lpstr>PowerPoint Presentation</vt:lpstr>
      <vt:lpstr>Bisect</vt:lpstr>
      <vt:lpstr>Classifying Bugs</vt:lpstr>
      <vt:lpstr>Turning Soft Errors into Hard Errors</vt:lpstr>
      <vt:lpstr>Example: Disk I/O Error</vt:lpstr>
      <vt:lpstr>PowerPoint Presentation</vt:lpstr>
      <vt:lpstr>Start-up Problem</vt:lpstr>
      <vt:lpstr>PowerPoint Presentation</vt:lpstr>
      <vt:lpstr>Step 3: Bisect</vt:lpstr>
      <vt:lpstr>Observe with GDB</vt:lpstr>
      <vt:lpstr>More GDB Features</vt:lpstr>
      <vt:lpstr>Debug Hang with GDB</vt:lpstr>
      <vt:lpstr>PowerPoint Presentation</vt:lpstr>
      <vt:lpstr>PowerPoint Presentation</vt:lpstr>
      <vt:lpstr>Bug in Hanging Server</vt:lpstr>
      <vt:lpstr>Observe Network</vt:lpstr>
      <vt:lpstr>TCP Packet Loss</vt:lpstr>
      <vt:lpstr>Hardware Debugging</vt:lpstr>
      <vt:lpstr>I2C Example</vt:lpstr>
      <vt:lpstr>PowerPoint Presentation</vt:lpstr>
      <vt:lpstr>Questions?</vt:lpstr>
      <vt:lpstr>Backup Slides</vt:lpstr>
      <vt:lpstr>Profiling with gperftools</vt:lpstr>
      <vt:lpstr>Profile git checkout of Linux kernel</vt:lpstr>
      <vt:lpstr>gperftools memory profile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Systematic Approach to Software Debugging</dc:title>
  <dc:creator>Iserovich, Lev</dc:creator>
  <cp:lastModifiedBy>Iserovich, Lev</cp:lastModifiedBy>
  <cp:revision>84</cp:revision>
  <dcterms:created xsi:type="dcterms:W3CDTF">2020-05-11T22:06:37Z</dcterms:created>
  <dcterms:modified xsi:type="dcterms:W3CDTF">2020-06-19T16:23:40Z</dcterms:modified>
</cp:coreProperties>
</file>